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60" r:id="rId2"/>
  </p:sldMasterIdLst>
  <p:notesMasterIdLst>
    <p:notesMasterId r:id="rId32"/>
  </p:notesMasterIdLst>
  <p:sldIdLst>
    <p:sldId id="318" r:id="rId3"/>
    <p:sldId id="301" r:id="rId4"/>
    <p:sldId id="265" r:id="rId5"/>
    <p:sldId id="266" r:id="rId6"/>
    <p:sldId id="267" r:id="rId7"/>
    <p:sldId id="268" r:id="rId8"/>
    <p:sldId id="269" r:id="rId9"/>
    <p:sldId id="270" r:id="rId10"/>
    <p:sldId id="271" r:id="rId11"/>
    <p:sldId id="272" r:id="rId12"/>
    <p:sldId id="273" r:id="rId13"/>
    <p:sldId id="274" r:id="rId14"/>
    <p:sldId id="275" r:id="rId15"/>
    <p:sldId id="276" r:id="rId16"/>
    <p:sldId id="316" r:id="rId17"/>
    <p:sldId id="278" r:id="rId18"/>
    <p:sldId id="279" r:id="rId19"/>
    <p:sldId id="315" r:id="rId20"/>
    <p:sldId id="317" r:id="rId21"/>
    <p:sldId id="287" r:id="rId22"/>
    <p:sldId id="288" r:id="rId23"/>
    <p:sldId id="289" r:id="rId24"/>
    <p:sldId id="290" r:id="rId25"/>
    <p:sldId id="291" r:id="rId26"/>
    <p:sldId id="292" r:id="rId27"/>
    <p:sldId id="293" r:id="rId28"/>
    <p:sldId id="294" r:id="rId29"/>
    <p:sldId id="299" r:id="rId30"/>
    <p:sldId id="300" r:id="rId3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9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50081" autoAdjust="0"/>
  </p:normalViewPr>
  <p:slideViewPr>
    <p:cSldViewPr snapToGrid="0">
      <p:cViewPr varScale="1">
        <p:scale>
          <a:sx n="44" d="100"/>
          <a:sy n="44" d="100"/>
        </p:scale>
        <p:origin x="2194"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D45835-379D-4F88-8014-847ED20BEB11}" type="datetimeFigureOut">
              <a:rPr lang="de-DE" smtClean="0"/>
              <a:t>20.05.2022</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17AEA2-5881-4925-8EA8-2233121E4BF1}" type="slidenum">
              <a:rPr lang="de-DE" smtClean="0"/>
              <a:t>‹Nr.›</a:t>
            </a:fld>
            <a:endParaRPr lang="de-DE"/>
          </a:p>
        </p:txBody>
      </p:sp>
    </p:spTree>
    <p:extLst>
      <p:ext uri="{BB962C8B-B14F-4D97-AF65-F5344CB8AC3E}">
        <p14:creationId xmlns:p14="http://schemas.microsoft.com/office/powerpoint/2010/main" val="2093467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4330018F-F620-4007-9FB1-91CA208F0F13}" type="slidenum">
              <a:rPr lang="de-DE" smtClean="0"/>
              <a:t>1</a:t>
            </a:fld>
            <a:endParaRPr lang="de-DE"/>
          </a:p>
        </p:txBody>
      </p:sp>
    </p:spTree>
    <p:extLst>
      <p:ext uri="{BB962C8B-B14F-4D97-AF65-F5344CB8AC3E}">
        <p14:creationId xmlns:p14="http://schemas.microsoft.com/office/powerpoint/2010/main" val="34324888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a:t>
            </a:r>
            <a:r>
              <a:rPr lang="de-DE" baseline="0" dirty="0" smtClean="0"/>
              <a:t> Sollte bereits im Vorfeld zu Hause erfolgt sein</a:t>
            </a:r>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11</a:t>
            </a:fld>
            <a:endParaRPr lang="de-DE"/>
          </a:p>
        </p:txBody>
      </p:sp>
    </p:spTree>
    <p:extLst>
      <p:ext uri="{BB962C8B-B14F-4D97-AF65-F5344CB8AC3E}">
        <p14:creationId xmlns:p14="http://schemas.microsoft.com/office/powerpoint/2010/main" val="6742040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smtClean="0"/>
              <a:t>Hinweis zur Durchführung:</a:t>
            </a:r>
          </a:p>
          <a:p>
            <a:pPr marL="171450" indent="-171450">
              <a:buFont typeface="Arial" panose="020B0604020202020204" pitchFamily="34" charset="0"/>
              <a:buChar char="•"/>
            </a:pPr>
            <a:r>
              <a:rPr lang="de-DE" b="1" dirty="0" smtClean="0"/>
              <a:t>In Zoom-Videokonferenz</a:t>
            </a:r>
            <a:r>
              <a:rPr lang="de-DE" dirty="0" smtClean="0"/>
              <a:t>: </a:t>
            </a:r>
            <a:r>
              <a:rPr lang="de-DE" dirty="0" err="1" smtClean="0"/>
              <a:t>Gallerieansicht</a:t>
            </a:r>
            <a:r>
              <a:rPr lang="de-DE" dirty="0" smtClean="0"/>
              <a:t> wählen, damit man alle sieht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b="1" kern="1200" dirty="0" smtClean="0">
                <a:solidFill>
                  <a:schemeClr val="tx1"/>
                </a:solidFill>
                <a:effectLst/>
                <a:latin typeface="+mn-lt"/>
                <a:ea typeface="+mn-ea"/>
                <a:cs typeface="+mn-cs"/>
              </a:rPr>
              <a:t>Umbenennen der Namen </a:t>
            </a:r>
            <a:r>
              <a:rPr lang="de-DE" sz="1200" kern="1200" dirty="0" smtClean="0">
                <a:solidFill>
                  <a:schemeClr val="tx1"/>
                </a:solidFill>
                <a:effectLst/>
                <a:latin typeface="+mn-lt"/>
                <a:ea typeface="+mn-ea"/>
                <a:cs typeface="+mn-cs"/>
              </a:rPr>
              <a:t>in zoom (Teilnehmerliste) mit Rollennamen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b="1" kern="1200" dirty="0" smtClean="0">
                <a:solidFill>
                  <a:schemeClr val="tx1"/>
                </a:solidFill>
                <a:effectLst/>
                <a:latin typeface="+mn-lt"/>
                <a:ea typeface="+mn-ea"/>
                <a:cs typeface="+mn-cs"/>
              </a:rPr>
              <a:t>Spielregeln</a:t>
            </a:r>
            <a:r>
              <a:rPr lang="de-DE" sz="1200" kern="1200" dirty="0" smtClean="0">
                <a:solidFill>
                  <a:schemeClr val="tx1"/>
                </a:solidFill>
                <a:effectLst/>
                <a:latin typeface="+mn-lt"/>
                <a:ea typeface="+mn-ea"/>
                <a:cs typeface="+mn-cs"/>
              </a:rPr>
              <a:t>: gemeinsam auf Regeln einigen: bzgl. Beginn/Ende, Signal</a:t>
            </a:r>
            <a:r>
              <a:rPr lang="de-DE" sz="1200" kern="1200" baseline="0" dirty="0" smtClean="0">
                <a:solidFill>
                  <a:schemeClr val="tx1"/>
                </a:solidFill>
                <a:effectLst/>
                <a:latin typeface="+mn-lt"/>
                <a:ea typeface="+mn-ea"/>
                <a:cs typeface="+mn-cs"/>
              </a:rPr>
              <a:t> Rollenwechsel, Sprechersignal etc.</a:t>
            </a:r>
            <a:endParaRPr lang="de-DE" sz="12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b="1" kern="1200" dirty="0" smtClean="0">
                <a:solidFill>
                  <a:schemeClr val="tx1"/>
                </a:solidFill>
                <a:effectLst/>
                <a:latin typeface="+mn-lt"/>
                <a:ea typeface="+mn-ea"/>
                <a:cs typeface="+mn-cs"/>
              </a:rPr>
              <a:t>Zeit</a:t>
            </a:r>
            <a:r>
              <a:rPr lang="de-DE" sz="1200" kern="1200" dirty="0" smtClean="0">
                <a:solidFill>
                  <a:schemeClr val="tx1"/>
                </a:solidFill>
                <a:effectLst/>
                <a:latin typeface="+mn-lt"/>
                <a:ea typeface="+mn-ea"/>
                <a:cs typeface="+mn-cs"/>
              </a:rPr>
              <a:t> für die Diskussion mit Eröffnung</a:t>
            </a:r>
            <a:r>
              <a:rPr lang="de-DE" sz="1200" kern="1200" baseline="0" dirty="0" smtClean="0">
                <a:solidFill>
                  <a:schemeClr val="tx1"/>
                </a:solidFill>
                <a:effectLst/>
                <a:latin typeface="+mn-lt"/>
                <a:ea typeface="+mn-ea"/>
                <a:cs typeface="+mn-cs"/>
              </a:rPr>
              <a:t> und Plädoyers: 30min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b="1" kern="1200" baseline="0" dirty="0" smtClean="0">
                <a:solidFill>
                  <a:schemeClr val="tx1"/>
                </a:solidFill>
                <a:effectLst/>
                <a:latin typeface="+mn-lt"/>
                <a:ea typeface="+mn-ea"/>
                <a:cs typeface="+mn-cs"/>
              </a:rPr>
              <a:t>Notizen</a:t>
            </a:r>
            <a:r>
              <a:rPr lang="de-DE" sz="1200" kern="1200" baseline="0" dirty="0" smtClean="0">
                <a:solidFill>
                  <a:schemeClr val="tx1"/>
                </a:solidFill>
                <a:effectLst/>
                <a:latin typeface="+mn-lt"/>
                <a:ea typeface="+mn-ea"/>
                <a:cs typeface="+mn-cs"/>
              </a:rPr>
              <a:t> machen zu den einzelnen Wortbeiträgen</a:t>
            </a:r>
            <a:endParaRPr lang="de-DE" dirty="0" smtClean="0"/>
          </a:p>
          <a:p>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12</a:t>
            </a:fld>
            <a:endParaRPr lang="de-DE"/>
          </a:p>
        </p:txBody>
      </p:sp>
    </p:spTree>
    <p:extLst>
      <p:ext uri="{BB962C8B-B14F-4D97-AF65-F5344CB8AC3E}">
        <p14:creationId xmlns:p14="http://schemas.microsoft.com/office/powerpoint/2010/main" val="34454555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13</a:t>
            </a:fld>
            <a:endParaRPr lang="de-DE"/>
          </a:p>
        </p:txBody>
      </p:sp>
    </p:spTree>
    <p:extLst>
      <p:ext uri="{BB962C8B-B14F-4D97-AF65-F5344CB8AC3E}">
        <p14:creationId xmlns:p14="http://schemas.microsoft.com/office/powerpoint/2010/main" val="41803584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14</a:t>
            </a:fld>
            <a:endParaRPr lang="de-DE"/>
          </a:p>
        </p:txBody>
      </p:sp>
    </p:spTree>
    <p:extLst>
      <p:ext uri="{BB962C8B-B14F-4D97-AF65-F5344CB8AC3E}">
        <p14:creationId xmlns:p14="http://schemas.microsoft.com/office/powerpoint/2010/main" val="16640427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DD17AEA2-5881-4925-8EA8-2233121E4BF1}" type="slidenum">
              <a:rPr lang="de-DE" smtClean="0"/>
              <a:t>15</a:t>
            </a:fld>
            <a:endParaRPr lang="de-DE"/>
          </a:p>
        </p:txBody>
      </p:sp>
    </p:spTree>
    <p:extLst>
      <p:ext uri="{BB962C8B-B14F-4D97-AF65-F5344CB8AC3E}">
        <p14:creationId xmlns:p14="http://schemas.microsoft.com/office/powerpoint/2010/main" val="2312414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Reihenfolge:</a:t>
            </a:r>
            <a:r>
              <a:rPr lang="de-DE" baseline="0" dirty="0"/>
              <a:t> </a:t>
            </a:r>
            <a:r>
              <a:rPr lang="de-DE" baseline="0" dirty="0" smtClean="0"/>
              <a:t>siehe </a:t>
            </a:r>
            <a:r>
              <a:rPr lang="de-DE" baseline="0" dirty="0" err="1" smtClean="0"/>
              <a:t>miro</a:t>
            </a:r>
            <a:r>
              <a:rPr lang="de-DE" baseline="0" dirty="0" smtClean="0"/>
              <a:t> (im Uhrzeigersinn, beginnend bei Salma)</a:t>
            </a:r>
            <a:endParaRPr lang="de-DE" dirty="0" smtClean="0"/>
          </a:p>
        </p:txBody>
      </p:sp>
      <p:sp>
        <p:nvSpPr>
          <p:cNvPr id="4" name="Foliennummernplatzhalter 3"/>
          <p:cNvSpPr>
            <a:spLocks noGrp="1"/>
          </p:cNvSpPr>
          <p:nvPr>
            <p:ph type="sldNum" sz="quarter" idx="10"/>
          </p:nvPr>
        </p:nvSpPr>
        <p:spPr/>
        <p:txBody>
          <a:bodyPr/>
          <a:lstStyle/>
          <a:p>
            <a:fld id="{4330018F-F620-4007-9FB1-91CA208F0F13}" type="slidenum">
              <a:rPr lang="de-DE" smtClean="0"/>
              <a:t>16</a:t>
            </a:fld>
            <a:endParaRPr lang="de-DE"/>
          </a:p>
        </p:txBody>
      </p:sp>
    </p:spTree>
    <p:extLst>
      <p:ext uri="{BB962C8B-B14F-4D97-AF65-F5344CB8AC3E}">
        <p14:creationId xmlns:p14="http://schemas.microsoft.com/office/powerpoint/2010/main" val="40394620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b="1" dirty="0" smtClean="0">
                <a:solidFill>
                  <a:schemeClr val="tx1"/>
                </a:solidFill>
              </a:rPr>
              <a:t>Selma</a:t>
            </a:r>
            <a:r>
              <a:rPr lang="de-DE" sz="1200" dirty="0" smtClean="0">
                <a:solidFill>
                  <a:schemeClr val="tx1"/>
                </a:solidFill>
              </a:rPr>
              <a:t> ist 14 Jahre alt, geht noch zur Schule und kauft gerne ein - vor allem online, weil es so praktisch ist. Die Sachen kommen einfach nach Hause und somit hat sie viel mehr Zeit für andere Dinge. Nicht die kostenlosen Retouren abschaffen, sonst kann sie nicht zurückschicken, wenn es nicht passt und muss weniger bestellen.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effectLst/>
                <a:latin typeface="+mn-lt"/>
                <a:ea typeface="+mn-ea"/>
                <a:cs typeface="+mn-cs"/>
              </a:rPr>
              <a:t>Manuel</a:t>
            </a:r>
            <a:r>
              <a:rPr lang="de-DE" sz="1200" kern="1200" dirty="0" smtClean="0">
                <a:solidFill>
                  <a:schemeClr val="tx1"/>
                </a:solidFill>
                <a:effectLst/>
                <a:latin typeface="+mn-lt"/>
                <a:ea typeface="+mn-ea"/>
                <a:cs typeface="+mn-cs"/>
              </a:rPr>
              <a:t> ist 51 Jahre alt und ist seit 16 Jahren </a:t>
            </a:r>
            <a:r>
              <a:rPr lang="de-DE" sz="1200" kern="1200" dirty="0" err="1" smtClean="0">
                <a:solidFill>
                  <a:schemeClr val="tx1"/>
                </a:solidFill>
                <a:effectLst/>
                <a:latin typeface="+mn-lt"/>
                <a:ea typeface="+mn-ea"/>
                <a:cs typeface="+mn-cs"/>
              </a:rPr>
              <a:t>Packetzusteller</a:t>
            </a:r>
            <a:r>
              <a:rPr lang="de-DE" sz="1200" kern="1200" dirty="0" smtClean="0">
                <a:solidFill>
                  <a:schemeClr val="tx1"/>
                </a:solidFill>
                <a:effectLst/>
                <a:latin typeface="+mn-lt"/>
                <a:ea typeface="+mn-ea"/>
                <a:cs typeface="+mn-cs"/>
              </a:rPr>
              <a:t>. Kostenlose Retouren verbieten. Er hat </a:t>
            </a:r>
            <a:r>
              <a:rPr lang="de-DE" sz="1200" kern="1200" baseline="0" dirty="0" smtClean="0">
                <a:solidFill>
                  <a:schemeClr val="tx1"/>
                </a:solidFill>
                <a:effectLst/>
                <a:latin typeface="+mn-lt"/>
                <a:ea typeface="+mn-ea"/>
                <a:cs typeface="+mn-cs"/>
              </a:rPr>
              <a:t>auch so </a:t>
            </a:r>
            <a:r>
              <a:rPr lang="de-DE" sz="1200" kern="1200" dirty="0" smtClean="0">
                <a:solidFill>
                  <a:schemeClr val="tx1"/>
                </a:solidFill>
                <a:effectLst/>
                <a:latin typeface="+mn-lt"/>
                <a:ea typeface="+mn-ea"/>
                <a:cs typeface="+mn-cs"/>
              </a:rPr>
              <a:t>genug zu tun und so wären weniger Pakete im Umlauf.</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effectLst/>
                <a:latin typeface="+mn-lt"/>
                <a:ea typeface="+mn-ea"/>
                <a:cs typeface="+mn-cs"/>
              </a:rPr>
              <a:t>Stefan</a:t>
            </a:r>
            <a:r>
              <a:rPr lang="de-DE" sz="1200" kern="1200" dirty="0" smtClean="0">
                <a:solidFill>
                  <a:schemeClr val="tx1"/>
                </a:solidFill>
                <a:effectLst/>
                <a:latin typeface="+mn-lt"/>
                <a:ea typeface="+mn-ea"/>
                <a:cs typeface="+mn-cs"/>
              </a:rPr>
              <a:t> ist Online-Großhändler</a:t>
            </a:r>
            <a:r>
              <a:rPr lang="de-DE" sz="1200" kern="1200" baseline="0" dirty="0" smtClean="0">
                <a:solidFill>
                  <a:schemeClr val="tx1"/>
                </a:solidFill>
                <a:effectLst/>
                <a:latin typeface="+mn-lt"/>
                <a:ea typeface="+mn-ea"/>
                <a:cs typeface="+mn-cs"/>
              </a:rPr>
              <a:t> und T</a:t>
            </a:r>
            <a:r>
              <a:rPr lang="de-DE" sz="1200" kern="1200" dirty="0" smtClean="0">
                <a:solidFill>
                  <a:schemeClr val="tx1"/>
                </a:solidFill>
                <a:effectLst/>
                <a:latin typeface="+mn-lt"/>
                <a:ea typeface="+mn-ea"/>
                <a:cs typeface="+mn-cs"/>
              </a:rPr>
              <a:t>eil einer Unternehmensgruppe. Er ist im Kundendienst. Möchte kostenlose Retouren beibehalten. Vertrauen zur Firma beim Kunden wächst und</a:t>
            </a:r>
            <a:r>
              <a:rPr lang="de-DE" sz="1200" kern="1200" baseline="0" dirty="0" smtClean="0">
                <a:solidFill>
                  <a:schemeClr val="tx1"/>
                </a:solidFill>
                <a:effectLst/>
                <a:latin typeface="+mn-lt"/>
                <a:ea typeface="+mn-ea"/>
                <a:cs typeface="+mn-cs"/>
              </a:rPr>
              <a:t> mehr Einkäufe.</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effectLst/>
                <a:latin typeface="+mn-lt"/>
                <a:ea typeface="+mn-ea"/>
                <a:cs typeface="+mn-cs"/>
              </a:rPr>
              <a:t>Christian</a:t>
            </a:r>
            <a:r>
              <a:rPr lang="de-DE" sz="1200" kern="1200" dirty="0" smtClean="0">
                <a:solidFill>
                  <a:schemeClr val="tx1"/>
                </a:solidFill>
                <a:effectLst/>
                <a:latin typeface="+mn-lt"/>
                <a:ea typeface="+mn-ea"/>
                <a:cs typeface="+mn-cs"/>
              </a:rPr>
              <a:t> ist 28</a:t>
            </a:r>
            <a:r>
              <a:rPr lang="de-DE" sz="1200" kern="1200" baseline="0" dirty="0" smtClean="0">
                <a:solidFill>
                  <a:schemeClr val="tx1"/>
                </a:solidFill>
                <a:effectLst/>
                <a:latin typeface="+mn-lt"/>
                <a:ea typeface="+mn-ea"/>
                <a:cs typeface="+mn-cs"/>
              </a:rPr>
              <a:t> Jahre alt. H</a:t>
            </a:r>
            <a:r>
              <a:rPr lang="de-DE" sz="1200" kern="1200" dirty="0" smtClean="0">
                <a:solidFill>
                  <a:schemeClr val="tx1"/>
                </a:solidFill>
                <a:effectLst/>
                <a:latin typeface="+mn-lt"/>
                <a:ea typeface="+mn-ea"/>
                <a:cs typeface="+mn-cs"/>
              </a:rPr>
              <a:t>at vor einigen Jahren mit Kumpel Kai eine Online-Firma</a:t>
            </a:r>
            <a:r>
              <a:rPr lang="de-DE" sz="1200" kern="1200" baseline="0" dirty="0" smtClean="0">
                <a:solidFill>
                  <a:schemeClr val="tx1"/>
                </a:solidFill>
                <a:effectLst/>
                <a:latin typeface="+mn-lt"/>
                <a:ea typeface="+mn-ea"/>
                <a:cs typeface="+mn-cs"/>
              </a:rPr>
              <a:t> gegründet. S</a:t>
            </a:r>
            <a:r>
              <a:rPr lang="de-DE" sz="1200" kern="1200" dirty="0" smtClean="0">
                <a:solidFill>
                  <a:schemeClr val="tx1"/>
                </a:solidFill>
                <a:effectLst/>
                <a:latin typeface="+mn-lt"/>
                <a:ea typeface="+mn-ea"/>
                <a:cs typeface="+mn-cs"/>
              </a:rPr>
              <a:t>tellt selbst designte Sportmützen her. Verkaufen online, da keine Geld für eigenen Laden. Retoure Service ist angeboten, weil das die Kunden erwarten, aber sie müssen selber den Versand für Retouren zahlen.</a:t>
            </a:r>
            <a:r>
              <a:rPr lang="de-DE" sz="1200" kern="1200" baseline="0" dirty="0" smtClean="0">
                <a:solidFill>
                  <a:schemeClr val="tx1"/>
                </a:solidFill>
                <a:effectLst/>
                <a:latin typeface="+mn-lt"/>
                <a:ea typeface="+mn-ea"/>
                <a:cs typeface="+mn-cs"/>
              </a:rPr>
              <a:t> Aus </a:t>
            </a:r>
            <a:r>
              <a:rPr lang="de-DE" sz="1200" kern="1200" dirty="0" smtClean="0">
                <a:solidFill>
                  <a:schemeClr val="tx1"/>
                </a:solidFill>
                <a:effectLst/>
                <a:latin typeface="+mn-lt"/>
                <a:ea typeface="+mn-ea"/>
                <a:cs typeface="+mn-cs"/>
              </a:rPr>
              <a:t>wirtschaftlichen und umweltbedingten Gründen. Andere sollten es auch so machen.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effectLst/>
                <a:latin typeface="+mn-lt"/>
                <a:ea typeface="+mn-ea"/>
                <a:cs typeface="+mn-cs"/>
              </a:rPr>
              <a:t>Vera</a:t>
            </a:r>
            <a:r>
              <a:rPr lang="de-DE" sz="1200" kern="1200" dirty="0" smtClean="0">
                <a:solidFill>
                  <a:schemeClr val="tx1"/>
                </a:solidFill>
                <a:effectLst/>
                <a:latin typeface="+mn-lt"/>
                <a:ea typeface="+mn-ea"/>
                <a:cs typeface="+mn-cs"/>
              </a:rPr>
              <a:t> ist 38 Jahre alt und engagiert sich bei Umweltorganisation. Beschäftigt sich mit Ware die zum Händler zurückkommt und recherchiert, wie diese</a:t>
            </a:r>
            <a:r>
              <a:rPr lang="de-DE" sz="1200" kern="1200" baseline="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behandelt werden.</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Kostenlose Retouren sollten verboten werden. Nicht nur CO2 Emission müssen eingespart, sondern auch Ressourcen geschützt werden.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effectLst/>
                <a:latin typeface="+mn-lt"/>
                <a:ea typeface="+mn-ea"/>
                <a:cs typeface="+mn-cs"/>
              </a:rPr>
              <a:t>Leo </a:t>
            </a:r>
            <a:r>
              <a:rPr lang="de-DE" sz="1200" b="0" kern="1200" dirty="0" smtClean="0">
                <a:solidFill>
                  <a:schemeClr val="tx1"/>
                </a:solidFill>
                <a:effectLst/>
                <a:latin typeface="+mn-lt"/>
                <a:ea typeface="+mn-ea"/>
                <a:cs typeface="+mn-cs"/>
              </a:rPr>
              <a:t>ist Logistikexperte</a:t>
            </a:r>
            <a:r>
              <a:rPr lang="de-DE" sz="1200" kern="1200" dirty="0" smtClean="0">
                <a:solidFill>
                  <a:schemeClr val="tx1"/>
                </a:solidFill>
                <a:effectLst/>
                <a:latin typeface="+mn-lt"/>
                <a:ea typeface="+mn-ea"/>
                <a:cs typeface="+mn-cs"/>
              </a:rPr>
              <a:t>. Hat zu dem Thema selber keine eigene Meinung, aber Informationen zu Verpackung &amp; Transport von Waren.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effectLst/>
                <a:latin typeface="+mn-lt"/>
                <a:ea typeface="+mn-ea"/>
                <a:cs typeface="+mn-cs"/>
              </a:rPr>
              <a:t>Mike</a:t>
            </a:r>
            <a:r>
              <a:rPr lang="de-DE" sz="1200" kern="1200" dirty="0" smtClean="0">
                <a:solidFill>
                  <a:schemeClr val="tx1"/>
                </a:solidFill>
                <a:effectLst/>
                <a:latin typeface="+mn-lt"/>
                <a:ea typeface="+mn-ea"/>
                <a:cs typeface="+mn-cs"/>
              </a:rPr>
              <a:t> arbeitet bei </a:t>
            </a:r>
            <a:r>
              <a:rPr lang="de-DE" sz="1200" kern="1200" dirty="0" err="1" smtClean="0">
                <a:solidFill>
                  <a:schemeClr val="tx1"/>
                </a:solidFill>
                <a:effectLst/>
                <a:latin typeface="+mn-lt"/>
                <a:ea typeface="+mn-ea"/>
                <a:cs typeface="+mn-cs"/>
              </a:rPr>
              <a:t>Zonama</a:t>
            </a:r>
            <a:r>
              <a:rPr lang="de-DE" sz="1200" kern="1200" dirty="0" smtClean="0">
                <a:solidFill>
                  <a:schemeClr val="tx1"/>
                </a:solidFill>
                <a:effectLst/>
                <a:latin typeface="+mn-lt"/>
                <a:ea typeface="+mn-ea"/>
                <a:cs typeface="+mn-cs"/>
              </a:rPr>
              <a:t> und wurde beauftragt Zahlen zu Energiekosten und CO2 Emission von Warentransporten und Internetdiensten</a:t>
            </a:r>
            <a:r>
              <a:rPr lang="de-DE" sz="1200" kern="1200" baseline="0" dirty="0" smtClean="0">
                <a:solidFill>
                  <a:schemeClr val="tx1"/>
                </a:solidFill>
                <a:effectLst/>
                <a:latin typeface="+mn-lt"/>
                <a:ea typeface="+mn-ea"/>
                <a:cs typeface="+mn-cs"/>
              </a:rPr>
              <a:t> zu analysieren.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1" kern="1200" baseline="0" dirty="0" smtClean="0">
                <a:solidFill>
                  <a:schemeClr val="tx1"/>
                </a:solidFill>
                <a:effectLst/>
                <a:latin typeface="+mn-lt"/>
                <a:ea typeface="+mn-ea"/>
                <a:cs typeface="+mn-cs"/>
              </a:rPr>
              <a:t>Reporter</a:t>
            </a:r>
            <a:r>
              <a:rPr lang="de-DE" sz="1200" kern="1200" baseline="0" dirty="0" smtClean="0">
                <a:solidFill>
                  <a:schemeClr val="tx1"/>
                </a:solidFill>
                <a:effectLst/>
                <a:latin typeface="+mn-lt"/>
                <a:ea typeface="+mn-ea"/>
                <a:cs typeface="+mn-cs"/>
              </a:rPr>
              <a:t>: Dokumentiert die Diskussion und stellt kritische Fragen.</a:t>
            </a:r>
            <a:endParaRPr lang="de-D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dirty="0" smtClean="0">
              <a:solidFill>
                <a:schemeClr val="tx1"/>
              </a:solidFill>
            </a:endParaRPr>
          </a:p>
          <a:p>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17</a:t>
            </a:fld>
            <a:endParaRPr lang="de-DE"/>
          </a:p>
        </p:txBody>
      </p:sp>
    </p:spTree>
    <p:extLst>
      <p:ext uri="{BB962C8B-B14F-4D97-AF65-F5344CB8AC3E}">
        <p14:creationId xmlns:p14="http://schemas.microsoft.com/office/powerpoint/2010/main" val="16194197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18</a:t>
            </a:fld>
            <a:endParaRPr lang="de-DE"/>
          </a:p>
        </p:txBody>
      </p:sp>
    </p:spTree>
    <p:extLst>
      <p:ext uri="{BB962C8B-B14F-4D97-AF65-F5344CB8AC3E}">
        <p14:creationId xmlns:p14="http://schemas.microsoft.com/office/powerpoint/2010/main" val="477280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DD17AEA2-5881-4925-8EA8-2233121E4BF1}" type="slidenum">
              <a:rPr lang="de-DE" smtClean="0"/>
              <a:t>19</a:t>
            </a:fld>
            <a:endParaRPr lang="de-DE"/>
          </a:p>
        </p:txBody>
      </p:sp>
    </p:spTree>
    <p:extLst>
      <p:ext uri="{BB962C8B-B14F-4D97-AF65-F5344CB8AC3E}">
        <p14:creationId xmlns:p14="http://schemas.microsoft.com/office/powerpoint/2010/main" val="8085127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Seminarleitung notiert Eindrücke und Äußerungen im </a:t>
            </a:r>
            <a:r>
              <a:rPr lang="de-DE" sz="1200" kern="1200" dirty="0" err="1" smtClean="0">
                <a:solidFill>
                  <a:schemeClr val="tx1"/>
                </a:solidFill>
                <a:effectLst/>
                <a:latin typeface="+mn-lt"/>
                <a:ea typeface="+mn-ea"/>
                <a:cs typeface="+mn-cs"/>
              </a:rPr>
              <a:t>miro</a:t>
            </a:r>
            <a:r>
              <a:rPr lang="de-DE" sz="1200" kern="1200" dirty="0" smtClean="0">
                <a:solidFill>
                  <a:schemeClr val="tx1"/>
                </a:solidFill>
                <a:effectLst/>
                <a:latin typeface="+mn-lt"/>
                <a:ea typeface="+mn-ea"/>
                <a:cs typeface="+mn-cs"/>
              </a:rPr>
              <a:t>-whiteboard</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-Bezug zum Lernen der </a:t>
            </a:r>
            <a:r>
              <a:rPr lang="de-DE" sz="1200" kern="1200" dirty="0" err="1" smtClean="0">
                <a:solidFill>
                  <a:schemeClr val="tx1"/>
                </a:solidFill>
                <a:effectLst/>
                <a:latin typeface="+mn-lt"/>
                <a:ea typeface="+mn-ea"/>
                <a:cs typeface="+mn-cs"/>
              </a:rPr>
              <a:t>SuS</a:t>
            </a:r>
            <a:r>
              <a:rPr lang="de-DE" sz="1200" kern="1200" dirty="0" smtClean="0">
                <a:solidFill>
                  <a:schemeClr val="tx1"/>
                </a:solidFill>
                <a:effectLst/>
                <a:latin typeface="+mn-lt"/>
                <a:ea typeface="+mn-ea"/>
                <a:cs typeface="+mn-cs"/>
              </a:rPr>
              <a:t> herstellen und zum konkreten Einsatz von Plan- und Rollenspielen im Unterricht</a:t>
            </a:r>
          </a:p>
          <a:p>
            <a:r>
              <a:rPr lang="de-DE" sz="1200" b="1" kern="1200" dirty="0" smtClean="0">
                <a:solidFill>
                  <a:schemeClr val="tx1"/>
                </a:solidFill>
                <a:effectLst/>
                <a:latin typeface="+mn-lt"/>
                <a:ea typeface="+mn-ea"/>
                <a:cs typeface="+mn-cs"/>
              </a:rPr>
              <a:t>Leitfrage zu Prinzipien des Lehrens und Lernens bei BNE:</a:t>
            </a:r>
            <a:endParaRPr lang="de-DE" sz="1200" kern="1200" dirty="0" smtClean="0">
              <a:solidFill>
                <a:schemeClr val="tx1"/>
              </a:solidFill>
              <a:effectLst/>
              <a:latin typeface="+mn-lt"/>
              <a:ea typeface="+mn-ea"/>
              <a:cs typeface="+mn-cs"/>
            </a:endParaRPr>
          </a:p>
          <a:p>
            <a:r>
              <a:rPr lang="de-DE" sz="1200" i="1" kern="1200" dirty="0" smtClean="0">
                <a:solidFill>
                  <a:schemeClr val="tx1"/>
                </a:solidFill>
                <a:effectLst/>
                <a:latin typeface="+mn-lt"/>
                <a:ea typeface="+mn-ea"/>
                <a:cs typeface="+mn-cs"/>
              </a:rPr>
              <a:t> „Wie gestalte ich komplexe BNE-Lernprozesse in meinem Unterricht?“</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-Tipps geben, zur Einbettung von Rollenspielen im Unterricht: Vorbereiten, Nachbereiten etc.</a:t>
            </a:r>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20</a:t>
            </a:fld>
            <a:endParaRPr lang="de-DE"/>
          </a:p>
        </p:txBody>
      </p:sp>
    </p:spTree>
    <p:extLst>
      <p:ext uri="{BB962C8B-B14F-4D97-AF65-F5344CB8AC3E}">
        <p14:creationId xmlns:p14="http://schemas.microsoft.com/office/powerpoint/2010/main" val="35194436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2</a:t>
            </a:fld>
            <a:endParaRPr lang="de-DE"/>
          </a:p>
        </p:txBody>
      </p:sp>
    </p:spTree>
    <p:extLst>
      <p:ext uri="{BB962C8B-B14F-4D97-AF65-F5344CB8AC3E}">
        <p14:creationId xmlns:p14="http://schemas.microsoft.com/office/powerpoint/2010/main" val="5531027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22</a:t>
            </a:fld>
            <a:endParaRPr lang="de-DE"/>
          </a:p>
        </p:txBody>
      </p:sp>
    </p:spTree>
    <p:extLst>
      <p:ext uri="{BB962C8B-B14F-4D97-AF65-F5344CB8AC3E}">
        <p14:creationId xmlns:p14="http://schemas.microsoft.com/office/powerpoint/2010/main" val="27488958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23</a:t>
            </a:fld>
            <a:endParaRPr lang="de-DE"/>
          </a:p>
        </p:txBody>
      </p:sp>
    </p:spTree>
    <p:extLst>
      <p:ext uri="{BB962C8B-B14F-4D97-AF65-F5344CB8AC3E}">
        <p14:creationId xmlns:p14="http://schemas.microsoft.com/office/powerpoint/2010/main" val="42618348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24</a:t>
            </a:fld>
            <a:endParaRPr lang="de-DE"/>
          </a:p>
        </p:txBody>
      </p:sp>
    </p:spTree>
    <p:extLst>
      <p:ext uri="{BB962C8B-B14F-4D97-AF65-F5344CB8AC3E}">
        <p14:creationId xmlns:p14="http://schemas.microsoft.com/office/powerpoint/2010/main" val="2368281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de-DE" sz="1200" kern="1200" dirty="0" smtClean="0">
                <a:solidFill>
                  <a:schemeClr val="tx1"/>
                </a:solidFill>
                <a:effectLst/>
                <a:latin typeface="+mn-lt"/>
                <a:ea typeface="+mn-ea"/>
                <a:cs typeface="+mn-cs"/>
              </a:rPr>
              <a:t>Rolle von Einigkeit und Uneinigkeit: Wurde das Ergebnis so ausgehandelt, dass Konsens erzielt werden konnte?</a:t>
            </a:r>
          </a:p>
          <a:p>
            <a:pPr marL="171450" indent="-171450">
              <a:buFont typeface="Arial" panose="020B0604020202020204" pitchFamily="34" charset="0"/>
              <a:buChar char="•"/>
            </a:pPr>
            <a:r>
              <a:rPr lang="de-DE" sz="1200" kern="1200" dirty="0" smtClean="0">
                <a:solidFill>
                  <a:schemeClr val="tx1"/>
                </a:solidFill>
                <a:effectLst/>
                <a:latin typeface="+mn-lt"/>
                <a:ea typeface="+mn-ea"/>
                <a:cs typeface="+mn-cs"/>
              </a:rPr>
              <a:t>Rolle von Interessen und Macht: Hat sich jemand durchgesetzt? Wenn ja, wie? Mit welchen Argumenten oder weil die Rolle mit Macht oder Reputation ausgestattet war?</a:t>
            </a:r>
          </a:p>
          <a:p>
            <a:pPr marL="171450" indent="-171450">
              <a:buFont typeface="Arial" panose="020B0604020202020204" pitchFamily="34" charset="0"/>
              <a:buChar char="•"/>
            </a:pPr>
            <a:r>
              <a:rPr lang="de-DE" sz="1200" kern="1200" dirty="0" smtClean="0">
                <a:solidFill>
                  <a:schemeClr val="tx1"/>
                </a:solidFill>
                <a:effectLst/>
                <a:latin typeface="+mn-lt"/>
                <a:ea typeface="+mn-ea"/>
                <a:cs typeface="+mn-cs"/>
              </a:rPr>
              <a:t>Handlungsoptionen erkennen und erweitern: Sind Handlungsoptionen von allen Rollen wahrgenommen und eventuell erweitert worden? Ist man also auf neue Möglichkeiten gekommen?</a:t>
            </a:r>
          </a:p>
          <a:p>
            <a:pPr marL="171450" indent="-171450">
              <a:buFont typeface="Arial" panose="020B0604020202020204" pitchFamily="34" charset="0"/>
              <a:buChar char="•"/>
            </a:pPr>
            <a:r>
              <a:rPr lang="de-DE" sz="1200" kern="1200" dirty="0" smtClean="0">
                <a:solidFill>
                  <a:schemeClr val="tx1"/>
                </a:solidFill>
                <a:effectLst/>
                <a:latin typeface="+mn-lt"/>
                <a:ea typeface="+mn-ea"/>
                <a:cs typeface="+mn-cs"/>
              </a:rPr>
              <a:t>Fähigkeit und Bereitschaft zur Perspektivenübernahme: Haben die Rollenspieler nur ihre eigene Rolle und deren Argumente wahrgenommen oder haben sie sich auf andere Rollen einlassen oder sogar in sie hineinversetzen können?</a:t>
            </a:r>
          </a:p>
          <a:p>
            <a:pPr marL="171450" indent="-171450">
              <a:buFont typeface="Arial" panose="020B0604020202020204" pitchFamily="34" charset="0"/>
              <a:buChar char="•"/>
            </a:pPr>
            <a:r>
              <a:rPr lang="de-DE" sz="1200" kern="1200" dirty="0" smtClean="0">
                <a:solidFill>
                  <a:schemeClr val="tx1"/>
                </a:solidFill>
                <a:effectLst/>
                <a:latin typeface="+mn-lt"/>
                <a:ea typeface="+mn-ea"/>
                <a:cs typeface="+mn-cs"/>
              </a:rPr>
              <a:t>Rolle von hinter Argumenten wirkendem Sachwissen, Normen &amp; Werten, Interessen: Welche Hauptargumente wurden verwendet und was hat sie stark gemacht?</a:t>
            </a:r>
          </a:p>
          <a:p>
            <a:pPr marL="171450" indent="-171450">
              <a:buFont typeface="Arial" panose="020B0604020202020204" pitchFamily="34" charset="0"/>
              <a:buChar char="•"/>
            </a:pPr>
            <a:r>
              <a:rPr lang="de-DE" sz="1200" kern="1200" dirty="0" smtClean="0">
                <a:solidFill>
                  <a:schemeClr val="tx1"/>
                </a:solidFill>
                <a:effectLst/>
                <a:latin typeface="+mn-lt"/>
                <a:ea typeface="+mn-ea"/>
                <a:cs typeface="+mn-cs"/>
              </a:rPr>
              <a:t>Bewertungsstrategie intuitiv oder reflektiert: Haben die Rollenspieler ihre Position ad hoc/intuitiv oder eher auf kritischem Nachdenken und Entscheidungs-Finden gegründet?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smtClean="0">
                <a:solidFill>
                  <a:schemeClr val="bg1">
                    <a:lumMod val="50000"/>
                  </a:schemeClr>
                </a:solidFill>
              </a:rPr>
              <a:t>(Quelle: </a:t>
            </a:r>
            <a:r>
              <a:rPr lang="de-DE" sz="1200" dirty="0" err="1" smtClean="0">
                <a:solidFill>
                  <a:schemeClr val="bg1">
                    <a:lumMod val="50000"/>
                  </a:schemeClr>
                </a:solidFill>
              </a:rPr>
              <a:t>Eilks</a:t>
            </a:r>
            <a:r>
              <a:rPr lang="de-DE" sz="1200" dirty="0" smtClean="0">
                <a:solidFill>
                  <a:schemeClr val="bg1">
                    <a:lumMod val="50000"/>
                  </a:schemeClr>
                </a:solidFill>
              </a:rPr>
              <a:t> (2011) S. 235)</a:t>
            </a:r>
          </a:p>
          <a:p>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25</a:t>
            </a:fld>
            <a:endParaRPr lang="de-DE"/>
          </a:p>
        </p:txBody>
      </p:sp>
    </p:spTree>
    <p:extLst>
      <p:ext uri="{BB962C8B-B14F-4D97-AF65-F5344CB8AC3E}">
        <p14:creationId xmlns:p14="http://schemas.microsoft.com/office/powerpoint/2010/main" val="5248693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26</a:t>
            </a:fld>
            <a:endParaRPr lang="de-DE"/>
          </a:p>
        </p:txBody>
      </p:sp>
    </p:spTree>
    <p:extLst>
      <p:ext uri="{BB962C8B-B14F-4D97-AF65-F5344CB8AC3E}">
        <p14:creationId xmlns:p14="http://schemas.microsoft.com/office/powerpoint/2010/main" val="6550605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Bei der Erarbeitung der Rollen und zugehörigen Argumente, haben geeignete Lesestrategien eine große Bedeutung, um die zentralen Informationen aus den Rollenkarten herauszufiltern. Dabei ist die wichtige Aufgabe, in den Rollentexten zu erkennen, welche Werte, Normen und Sachinformationen die jeweiligen Personen/Gruppen vertreten bzw. nennen. </a:t>
            </a:r>
          </a:p>
          <a:p>
            <a:endParaRPr lang="de-D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effectLst/>
                <a:latin typeface="+mn-lt"/>
                <a:ea typeface="+mn-ea"/>
                <a:cs typeface="+mn-cs"/>
              </a:rPr>
              <a:t>Lesestrategien, die beim Rollenspiel eingesetzt werden</a:t>
            </a:r>
            <a:r>
              <a:rPr lang="de-DE" sz="1200" kern="1200" dirty="0" smtClean="0">
                <a:solidFill>
                  <a:schemeClr val="tx1"/>
                </a:solidFill>
                <a:effectLst/>
                <a:latin typeface="+mn-lt"/>
                <a:ea typeface="+mn-ea"/>
                <a:cs typeface="+mn-cs"/>
              </a:rPr>
              <a:t>: Lesen der Rollenkarten. Dabei ist die Aufgabe in den Rollentexten zu erkennen, welche Standpunkte, Meinungen, Einstellungen und Argumente die jeweiligen Personen/Akteure vertreten. Verwendete Lesestrategie: Markierungen im Text: Je eine andere Farbe für Meinung, Behauptung, Begründung, Beispiel verwenden. Dies dient als Vorbereitung für die Formulierung von Argumenten für die spätere Diskussion. </a:t>
            </a:r>
          </a:p>
          <a:p>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27</a:t>
            </a:fld>
            <a:endParaRPr lang="de-DE"/>
          </a:p>
        </p:txBody>
      </p:sp>
    </p:spTree>
    <p:extLst>
      <p:ext uri="{BB962C8B-B14F-4D97-AF65-F5344CB8AC3E}">
        <p14:creationId xmlns:p14="http://schemas.microsoft.com/office/powerpoint/2010/main" val="23769392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28</a:t>
            </a:fld>
            <a:endParaRPr lang="de-DE"/>
          </a:p>
        </p:txBody>
      </p:sp>
    </p:spTree>
    <p:extLst>
      <p:ext uri="{BB962C8B-B14F-4D97-AF65-F5344CB8AC3E}">
        <p14:creationId xmlns:p14="http://schemas.microsoft.com/office/powerpoint/2010/main" val="17367294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29</a:t>
            </a:fld>
            <a:endParaRPr lang="de-DE"/>
          </a:p>
        </p:txBody>
      </p:sp>
    </p:spTree>
    <p:extLst>
      <p:ext uri="{BB962C8B-B14F-4D97-AF65-F5344CB8AC3E}">
        <p14:creationId xmlns:p14="http://schemas.microsoft.com/office/powerpoint/2010/main" val="1150722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t>
            </a:r>
            <a:r>
              <a:rPr lang="de-DE" sz="1200" b="1" kern="1200" dirty="0" smtClean="0">
                <a:solidFill>
                  <a:schemeClr val="tx1"/>
                </a:solidFill>
                <a:effectLst/>
                <a:latin typeface="+mn-lt"/>
                <a:ea typeface="+mn-ea"/>
                <a:cs typeface="+mn-cs"/>
              </a:rPr>
              <a:t>Einleitung Rollenspiel</a:t>
            </a:r>
            <a:r>
              <a:rPr lang="de-DE" sz="1200" kern="1200" dirty="0" smtClean="0">
                <a:solidFill>
                  <a:schemeClr val="tx1"/>
                </a:solidFill>
                <a:effectLst/>
                <a:latin typeface="+mn-lt"/>
                <a:ea typeface="+mn-ea"/>
                <a:cs typeface="+mn-cs"/>
              </a:rPr>
              <a:t>: Praktische Erprobung einer Methode, die sich zur Perspektivenübernahme und Wertereflexion eignet</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4330018F-F620-4007-9FB1-91CA208F0F13}" type="slidenum">
              <a:rPr lang="de-DE" smtClean="0"/>
              <a:t>3</a:t>
            </a:fld>
            <a:endParaRPr lang="de-DE"/>
          </a:p>
        </p:txBody>
      </p:sp>
    </p:spTree>
    <p:extLst>
      <p:ext uri="{BB962C8B-B14F-4D97-AF65-F5344CB8AC3E}">
        <p14:creationId xmlns:p14="http://schemas.microsoft.com/office/powerpoint/2010/main" val="12227501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baseline="0" dirty="0" smtClean="0">
                <a:solidFill>
                  <a:schemeClr val="tx1"/>
                </a:solidFill>
                <a:latin typeface="+mn-lt"/>
                <a:ea typeface="+mn-ea"/>
                <a:cs typeface="+mn-cs"/>
              </a:rPr>
              <a:t>Methoden des </a:t>
            </a:r>
            <a:r>
              <a:rPr lang="de-DE" sz="1200" b="1" i="0" u="none" strike="noStrike" kern="1200" baseline="0" dirty="0" smtClean="0">
                <a:solidFill>
                  <a:schemeClr val="tx1"/>
                </a:solidFill>
                <a:latin typeface="+mn-lt"/>
                <a:ea typeface="+mn-ea"/>
                <a:cs typeface="+mn-cs"/>
              </a:rPr>
              <a:t>Rollen- und Planspiels </a:t>
            </a:r>
            <a:r>
              <a:rPr lang="de-DE" sz="1200" b="0" i="0" u="none" strike="noStrike" kern="1200" baseline="0" dirty="0" smtClean="0">
                <a:solidFill>
                  <a:schemeClr val="tx1"/>
                </a:solidFill>
                <a:latin typeface="+mn-lt"/>
                <a:ea typeface="+mn-ea"/>
                <a:cs typeface="+mn-cs"/>
              </a:rPr>
              <a:t>können dabei helfen, dass </a:t>
            </a:r>
            <a:r>
              <a:rPr lang="de-DE" sz="1200" b="1" i="0" u="none" strike="noStrike" kern="1200" baseline="0" dirty="0" smtClean="0">
                <a:solidFill>
                  <a:schemeClr val="tx1"/>
                </a:solidFill>
                <a:latin typeface="+mn-lt"/>
                <a:ea typeface="+mn-ea"/>
                <a:cs typeface="+mn-cs"/>
              </a:rPr>
              <a:t>Urteilen und Entscheiden lehr- und lernbar zu machen </a:t>
            </a:r>
            <a:r>
              <a:rPr lang="de-DE" sz="1200" b="0" i="0" u="none" strike="noStrike" kern="1200" baseline="0" dirty="0" smtClean="0">
                <a:solidFill>
                  <a:schemeClr val="tx1"/>
                </a:solidFill>
                <a:latin typeface="+mn-lt"/>
                <a:ea typeface="+mn-ea"/>
                <a:cs typeface="+mn-cs"/>
              </a:rPr>
              <a:t>. Es sind Lernformen, die den Umstand berücksichtigen, dass Urteilen und Entscheiden individuell oder kollektiv verantwortet, sachlich und ethisch komplex, medial vermittelt, </a:t>
            </a:r>
            <a:r>
              <a:rPr lang="de-DE" sz="1200" b="0" i="0" u="none" strike="noStrike" kern="1200" baseline="0" dirty="0" err="1" smtClean="0">
                <a:solidFill>
                  <a:schemeClr val="tx1"/>
                </a:solidFill>
                <a:latin typeface="+mn-lt"/>
                <a:ea typeface="+mn-ea"/>
                <a:cs typeface="+mn-cs"/>
              </a:rPr>
              <a:t>dilemmaartig</a:t>
            </a:r>
            <a:r>
              <a:rPr lang="de-DE" sz="1200" b="0" i="0" u="none" strike="noStrike" kern="1200" baseline="0" dirty="0" smtClean="0">
                <a:solidFill>
                  <a:schemeClr val="tx1"/>
                </a:solidFill>
                <a:latin typeface="+mn-lt"/>
                <a:ea typeface="+mn-ea"/>
                <a:cs typeface="+mn-cs"/>
              </a:rPr>
              <a:t> strukturiert, emotional bestimmt, in sich widersprüchlich und intuitiv verfasst sein können . Der Vorteil rollenbasierter Spielverfahren liegt darin, dass konkrete Spielsituationen erprobt, </a:t>
            </a:r>
            <a:r>
              <a:rPr lang="de-DE" sz="1200" b="1" i="0" u="none" strike="noStrike" kern="1200" baseline="0" dirty="0" smtClean="0">
                <a:solidFill>
                  <a:schemeClr val="tx1"/>
                </a:solidFill>
                <a:latin typeface="+mn-lt"/>
                <a:ea typeface="+mn-ea"/>
                <a:cs typeface="+mn-cs"/>
              </a:rPr>
              <a:t>Komplexität in Form von Rollen sichtbar und erfahrbar gemacht </a:t>
            </a:r>
            <a:r>
              <a:rPr lang="de-DE" sz="1200" b="0" i="0" u="none" strike="noStrike" kern="1200" baseline="0" dirty="0" smtClean="0">
                <a:solidFill>
                  <a:schemeClr val="tx1"/>
                </a:solidFill>
                <a:latin typeface="+mn-lt"/>
                <a:ea typeface="+mn-ea"/>
                <a:cs typeface="+mn-cs"/>
              </a:rPr>
              <a:t>und </a:t>
            </a:r>
            <a:r>
              <a:rPr lang="de-DE" sz="1200" b="1" i="0" u="none" strike="noStrike" kern="1200" baseline="0" dirty="0" smtClean="0">
                <a:solidFill>
                  <a:schemeClr val="tx1"/>
                </a:solidFill>
                <a:latin typeface="+mn-lt"/>
                <a:ea typeface="+mn-ea"/>
                <a:cs typeface="+mn-cs"/>
              </a:rPr>
              <a:t>Widersprüche auf der intra-, inter-personellen und gesellschaftlich-systemischen Ebene aufgedeckt</a:t>
            </a:r>
            <a:r>
              <a:rPr lang="de-DE" sz="1200" b="0" i="0" u="none" strike="noStrike" kern="1200" baseline="0" dirty="0" smtClean="0">
                <a:solidFill>
                  <a:schemeClr val="tx1"/>
                </a:solidFill>
                <a:latin typeface="+mn-lt"/>
                <a:ea typeface="+mn-ea"/>
                <a:cs typeface="+mn-cs"/>
              </a:rPr>
              <a:t> werden können (</a:t>
            </a:r>
            <a:r>
              <a:rPr lang="de-DE" sz="1200" b="0" i="0" u="none" strike="noStrike" kern="1200" baseline="0" dirty="0" err="1" smtClean="0">
                <a:solidFill>
                  <a:schemeClr val="tx1"/>
                </a:solidFill>
                <a:latin typeface="+mn-lt"/>
                <a:ea typeface="+mn-ea"/>
                <a:cs typeface="+mn-cs"/>
              </a:rPr>
              <a:t>Höttecke</a:t>
            </a:r>
            <a:r>
              <a:rPr lang="de-DE" sz="1200" b="0" i="0" u="none" strike="noStrike" kern="1200" baseline="0" dirty="0" smtClean="0">
                <a:solidFill>
                  <a:schemeClr val="tx1"/>
                </a:solidFill>
                <a:latin typeface="+mn-lt"/>
                <a:ea typeface="+mn-ea"/>
                <a:cs typeface="+mn-cs"/>
              </a:rPr>
              <a:t>, 2013) . </a:t>
            </a:r>
            <a:endParaRPr lang="de-DE"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1" i="0" u="none" strike="noStrike" kern="1200" baseline="0" dirty="0" smtClean="0">
                <a:solidFill>
                  <a:schemeClr val="tx1"/>
                </a:solidFill>
                <a:latin typeface="+mn-lt"/>
                <a:ea typeface="+mn-ea"/>
                <a:cs typeface="+mn-cs"/>
              </a:rPr>
              <a:t>Unterrichtsmethoden wie Rollen- und Planspiele Dilemma-Situationen</a:t>
            </a:r>
            <a:r>
              <a:rPr lang="de-DE" sz="1200" b="0" i="0" u="none" strike="noStrike" kern="1200" baseline="0" dirty="0" smtClean="0">
                <a:solidFill>
                  <a:schemeClr val="tx1"/>
                </a:solidFill>
                <a:latin typeface="+mn-lt"/>
                <a:ea typeface="+mn-ea"/>
                <a:cs typeface="+mn-cs"/>
              </a:rPr>
              <a:t> oder die Journalistenmethode haben ein hohes Potenzial, um ein </a:t>
            </a:r>
            <a:r>
              <a:rPr lang="de-DE" sz="1200" b="1" i="0" u="none" strike="noStrike" kern="1200" baseline="0" dirty="0" smtClean="0">
                <a:solidFill>
                  <a:schemeClr val="tx1"/>
                </a:solidFill>
                <a:latin typeface="+mn-lt"/>
                <a:ea typeface="+mn-ea"/>
                <a:cs typeface="+mn-cs"/>
              </a:rPr>
              <a:t>Bewusstsein für ethische Fragen </a:t>
            </a:r>
            <a:r>
              <a:rPr lang="de-DE" sz="1200" b="0" i="0" u="none" strike="noStrike" kern="1200" baseline="0" dirty="0" smtClean="0">
                <a:solidFill>
                  <a:schemeClr val="tx1"/>
                </a:solidFill>
                <a:latin typeface="+mn-lt"/>
                <a:ea typeface="+mn-ea"/>
                <a:cs typeface="+mn-cs"/>
              </a:rPr>
              <a:t>und Probleme nicht nur zum Klimawandel, sondern auch zu anderen, </a:t>
            </a:r>
            <a:r>
              <a:rPr lang="de-DE" sz="1200" b="1" i="0" u="none" strike="noStrike" kern="1200" baseline="0" dirty="0" smtClean="0">
                <a:solidFill>
                  <a:schemeClr val="tx1"/>
                </a:solidFill>
                <a:latin typeface="+mn-lt"/>
                <a:ea typeface="+mn-ea"/>
                <a:cs typeface="+mn-cs"/>
              </a:rPr>
              <a:t>ambivalent diskutierten Konflikten aus der Gesellschaft </a:t>
            </a:r>
            <a:r>
              <a:rPr lang="de-DE" sz="1200" b="0" i="0" u="none" strike="noStrike" kern="1200" baseline="0" dirty="0" smtClean="0">
                <a:solidFill>
                  <a:schemeClr val="tx1"/>
                </a:solidFill>
                <a:latin typeface="+mn-lt"/>
                <a:ea typeface="+mn-ea"/>
                <a:cs typeface="+mn-cs"/>
              </a:rPr>
              <a:t>heraus zu schaffen sowie Urteils- und Handlungsoptionen oder unterschiedliche Interessen gesellschaftsnah darzustellen. Sie können einen wichtigen Beitrag leisten, um </a:t>
            </a:r>
            <a:r>
              <a:rPr lang="de-DE" sz="1200" b="1" i="0" u="none" strike="noStrike" kern="1200" baseline="0" dirty="0" smtClean="0">
                <a:solidFill>
                  <a:schemeClr val="tx1"/>
                </a:solidFill>
                <a:latin typeface="+mn-lt"/>
                <a:ea typeface="+mn-ea"/>
                <a:cs typeface="+mn-cs"/>
              </a:rPr>
              <a:t>Gestaltungskompetenz</a:t>
            </a:r>
            <a:r>
              <a:rPr lang="de-DE" sz="1200" b="0" i="0" u="none" strike="noStrike" kern="1200" baseline="0" dirty="0" smtClean="0">
                <a:solidFill>
                  <a:schemeClr val="tx1"/>
                </a:solidFill>
                <a:latin typeface="+mn-lt"/>
                <a:ea typeface="+mn-ea"/>
                <a:cs typeface="+mn-cs"/>
              </a:rPr>
              <a:t> als zentrales </a:t>
            </a:r>
            <a:r>
              <a:rPr lang="de-DE" sz="1200" b="1" i="0" u="none" strike="noStrike" kern="1200" baseline="0" dirty="0" smtClean="0">
                <a:solidFill>
                  <a:schemeClr val="tx1"/>
                </a:solidFill>
                <a:latin typeface="+mn-lt"/>
                <a:ea typeface="+mn-ea"/>
                <a:cs typeface="+mn-cs"/>
              </a:rPr>
              <a:t>Element einer </a:t>
            </a:r>
            <a:r>
              <a:rPr lang="de-DE" sz="1200" b="1" i="0" u="none" strike="noStrike" kern="1200" baseline="0" dirty="0" err="1" smtClean="0">
                <a:solidFill>
                  <a:schemeClr val="tx1"/>
                </a:solidFill>
                <a:latin typeface="+mn-lt"/>
                <a:ea typeface="+mn-ea"/>
                <a:cs typeface="+mn-cs"/>
              </a:rPr>
              <a:t>BnE</a:t>
            </a:r>
            <a:r>
              <a:rPr lang="de-DE" sz="1200" b="1" i="0" u="none" strike="noStrike" kern="1200" baseline="0" dirty="0" smtClean="0">
                <a:solidFill>
                  <a:schemeClr val="tx1"/>
                </a:solidFill>
                <a:latin typeface="+mn-lt"/>
                <a:ea typeface="+mn-ea"/>
                <a:cs typeface="+mn-cs"/>
              </a:rPr>
              <a:t> zu fördern</a:t>
            </a:r>
            <a:r>
              <a:rPr lang="de-DE" sz="1200" b="0" i="0" u="none" strike="noStrike" kern="1200" baseline="0" dirty="0" smtClean="0">
                <a:solidFill>
                  <a:schemeClr val="tx1"/>
                </a:solidFill>
                <a:latin typeface="+mn-lt"/>
                <a:ea typeface="+mn-ea"/>
                <a:cs typeface="+mn-cs"/>
              </a:rPr>
              <a:t>, da die Schülerinnen und Schüler in ihnen gesellschaftliche Praktiken nachempfinden und so über deren Abläufe und Wechselwirkungen lernen.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baseline="0" dirty="0" smtClean="0">
                <a:solidFill>
                  <a:schemeClr val="tx1"/>
                </a:solidFill>
                <a:effectLst/>
                <a:latin typeface="+mn-lt"/>
                <a:ea typeface="+mn-ea"/>
                <a:cs typeface="+mn-cs"/>
              </a:rPr>
              <a:t>(Quelle: </a:t>
            </a:r>
            <a:r>
              <a:rPr lang="de-DE" sz="1200" b="0" i="0" u="none" strike="noStrike" kern="1200" baseline="0" dirty="0" err="1" smtClean="0">
                <a:solidFill>
                  <a:schemeClr val="tx1"/>
                </a:solidFill>
                <a:effectLst/>
                <a:latin typeface="+mn-lt"/>
                <a:ea typeface="+mn-ea"/>
                <a:cs typeface="+mn-cs"/>
              </a:rPr>
              <a:t>Eilks</a:t>
            </a:r>
            <a:r>
              <a:rPr lang="de-DE" sz="1200" b="0" i="0" u="none" strike="noStrike" kern="1200" baseline="0" dirty="0" smtClean="0">
                <a:solidFill>
                  <a:schemeClr val="tx1"/>
                </a:solidFill>
                <a:effectLst/>
                <a:latin typeface="+mn-lt"/>
                <a:ea typeface="+mn-ea"/>
                <a:cs typeface="+mn-cs"/>
              </a:rPr>
              <a:t> (2011), S. 13)</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0" i="0" u="none" strike="noStrike"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baseline="0" dirty="0" smtClean="0">
                <a:solidFill>
                  <a:schemeClr val="tx1"/>
                </a:solidFill>
                <a:latin typeface="+mn-lt"/>
                <a:ea typeface="+mn-ea"/>
                <a:cs typeface="+mn-cs"/>
              </a:rPr>
              <a:t>Solche Methoden eignen sich</a:t>
            </a:r>
            <a:r>
              <a:rPr lang="de-DE" sz="1200" b="1" i="0" u="none" strike="noStrike" kern="1200" baseline="0" dirty="0" smtClean="0">
                <a:solidFill>
                  <a:schemeClr val="tx1"/>
                </a:solidFill>
                <a:latin typeface="+mn-lt"/>
                <a:ea typeface="+mn-ea"/>
                <a:cs typeface="+mn-cs"/>
              </a:rPr>
              <a:t>, </a:t>
            </a:r>
            <a:r>
              <a:rPr lang="de-DE" sz="1200" b="1" i="0" u="none" strike="noStrike" kern="1200" baseline="0" dirty="0" err="1" smtClean="0">
                <a:solidFill>
                  <a:schemeClr val="tx1"/>
                </a:solidFill>
                <a:latin typeface="+mn-lt"/>
                <a:ea typeface="+mn-ea"/>
                <a:cs typeface="+mn-cs"/>
              </a:rPr>
              <a:t>dilemmaartig</a:t>
            </a:r>
            <a:r>
              <a:rPr lang="de-DE" sz="1200" b="1" i="0" u="none" strike="noStrike" kern="1200" baseline="0" dirty="0" smtClean="0">
                <a:solidFill>
                  <a:schemeClr val="tx1"/>
                </a:solidFill>
                <a:latin typeface="+mn-lt"/>
                <a:ea typeface="+mn-ea"/>
                <a:cs typeface="+mn-cs"/>
              </a:rPr>
              <a:t> strukturierte, komplexe gesellschaftlich relevante Problemstellungen zu verstehen</a:t>
            </a:r>
            <a:r>
              <a:rPr lang="de-DE" sz="1200" b="0" i="0" u="none" strike="noStrike" kern="1200" baseline="0" dirty="0" smtClean="0">
                <a:solidFill>
                  <a:schemeClr val="tx1"/>
                </a:solidFill>
                <a:latin typeface="+mn-lt"/>
                <a:ea typeface="+mn-ea"/>
                <a:cs typeface="+mn-cs"/>
              </a:rPr>
              <a:t>, deren Bewältigung Bewertungskompetenz erfordert. Hier widersprechen sich häufig zwei oder mehrere für die individuelle Bewertung und Entscheidung gleichermaßen bedeutsame Meinungen, wobei diese sowohl individueller als auch kollektiver Natur sein können (</a:t>
            </a:r>
            <a:r>
              <a:rPr lang="de-DE" sz="1200" b="0" i="0" u="none" strike="noStrike" kern="1200" baseline="0" dirty="0" err="1" smtClean="0">
                <a:solidFill>
                  <a:schemeClr val="tx1"/>
                </a:solidFill>
                <a:latin typeface="+mn-lt"/>
                <a:ea typeface="+mn-ea"/>
                <a:cs typeface="+mn-cs"/>
              </a:rPr>
              <a:t>Hößle</a:t>
            </a:r>
            <a:r>
              <a:rPr lang="de-DE" sz="1200" b="0" i="0" u="none" strike="noStrike" kern="1200" baseline="0" dirty="0" smtClean="0">
                <a:solidFill>
                  <a:schemeClr val="tx1"/>
                </a:solidFill>
                <a:latin typeface="+mn-lt"/>
                <a:ea typeface="+mn-ea"/>
                <a:cs typeface="+mn-cs"/>
              </a:rPr>
              <a:t>, 2007). Bei individuellen Dilemmata befindet sich der Einzelne in einer Entscheidungssituation, die aus der persönlichen Sicht einen Bewertungsprozess erfordert. Das Ergebnis kann das eigene Handeln anleiten. </a:t>
            </a:r>
            <a:r>
              <a:rPr lang="de-DE" sz="1200" b="1" i="0" u="none" strike="noStrike" kern="1200" baseline="0" dirty="0" smtClean="0">
                <a:solidFill>
                  <a:schemeClr val="tx1"/>
                </a:solidFill>
                <a:latin typeface="+mn-lt"/>
                <a:ea typeface="+mn-ea"/>
                <a:cs typeface="+mn-cs"/>
              </a:rPr>
              <a:t>Kollektive Entscheidungsdilemmata </a:t>
            </a:r>
            <a:r>
              <a:rPr lang="de-DE" sz="1200" b="0" i="0" u="none" strike="noStrike" kern="1200" baseline="0" dirty="0" smtClean="0">
                <a:solidFill>
                  <a:schemeClr val="tx1"/>
                </a:solidFill>
                <a:latin typeface="+mn-lt"/>
                <a:ea typeface="+mn-ea"/>
                <a:cs typeface="+mn-cs"/>
              </a:rPr>
              <a:t>zeichnen sich durch einen </a:t>
            </a:r>
            <a:r>
              <a:rPr lang="de-DE" sz="1200" b="1" i="0" u="none" strike="noStrike" kern="1200" baseline="0" dirty="0" smtClean="0">
                <a:solidFill>
                  <a:schemeClr val="tx1"/>
                </a:solidFill>
                <a:latin typeface="+mn-lt"/>
                <a:ea typeface="+mn-ea"/>
                <a:cs typeface="+mn-cs"/>
              </a:rPr>
              <a:t>hohen Grad gesellschaftlicher Relevanz </a:t>
            </a:r>
            <a:r>
              <a:rPr lang="de-DE" sz="1200" b="0" i="0" u="none" strike="noStrike" kern="1200" baseline="0" dirty="0" smtClean="0">
                <a:solidFill>
                  <a:schemeClr val="tx1"/>
                </a:solidFill>
                <a:latin typeface="+mn-lt"/>
                <a:ea typeface="+mn-ea"/>
                <a:cs typeface="+mn-cs"/>
              </a:rPr>
              <a:t>aus, die durch kollektiv einzulösende Handlungsoptionen gekennzeichnet sind, </a:t>
            </a:r>
            <a:r>
              <a:rPr lang="de-DE" sz="1200" b="1" i="0" u="none" strike="noStrike" kern="1200" baseline="0" dirty="0" smtClean="0">
                <a:solidFill>
                  <a:schemeClr val="tx1"/>
                </a:solidFill>
                <a:latin typeface="+mn-lt"/>
                <a:ea typeface="+mn-ea"/>
                <a:cs typeface="+mn-cs"/>
              </a:rPr>
              <a:t>Vermeidungs- und Anpassungsstrategien im Kontext des Klimawandels sind hierfür ein Beispiel</a:t>
            </a:r>
            <a:r>
              <a:rPr lang="de-DE" sz="1200" b="0" i="0" u="none" strike="noStrike" kern="1200" baseline="0" dirty="0" smtClean="0">
                <a:solidFill>
                  <a:schemeClr val="tx1"/>
                </a:solidFill>
                <a:latin typeface="+mn-lt"/>
                <a:ea typeface="+mn-ea"/>
                <a:cs typeface="+mn-cs"/>
              </a:rPr>
              <a:t>. </a:t>
            </a:r>
            <a:r>
              <a:rPr lang="de-DE" sz="1200" b="1" i="0" u="none" strike="noStrike" kern="1200" baseline="0" dirty="0" smtClean="0">
                <a:solidFill>
                  <a:schemeClr val="tx1"/>
                </a:solidFill>
                <a:latin typeface="+mn-lt"/>
                <a:ea typeface="+mn-ea"/>
                <a:cs typeface="+mn-cs"/>
              </a:rPr>
              <a:t>Kompetitive und kooperative Handlungsweisen stehen im ständigen Konflikt miteinander</a:t>
            </a:r>
            <a:r>
              <a:rPr lang="de-DE" sz="1200" b="0" i="0" u="none" strike="noStrike" kern="1200" baseline="0" dirty="0" smtClean="0">
                <a:solidFill>
                  <a:schemeClr val="tx1"/>
                </a:solidFill>
                <a:latin typeface="+mn-lt"/>
                <a:ea typeface="+mn-ea"/>
                <a:cs typeface="+mn-cs"/>
              </a:rPr>
              <a:t> (Soll ich CO2 "sparen", indem ich auf mein Auto verzichte? Das ergibt nur Sinn, wenn es alle tun!). Noch stärker als für individuelle Dilemmata kommt für kollektive Entscheidungsdilemmata neben der sachlichen und ethisch-moralischen Komplexität eine gesellschaftspolitische Komplexität hinzu. Möglichkeiten der Eingrenzung des anthropogenen Treibhauseffektes sind zum Beispiel von naturwissenschaftlichem Sachwissen (z.B. Klimamodelle), ethisch-moralischen Vorstellungen (z.B. Natur bewahren), aber auch von einer Vielzahl politischer (z.B. Nord-Süd-Gegensatz) und ökonomischer Interessen (z.B. Autoindustrie) bestimmt (</a:t>
            </a:r>
            <a:r>
              <a:rPr lang="de-DE" sz="1200" b="0" i="0" u="none" strike="noStrike" kern="1200" baseline="0" dirty="0" err="1" smtClean="0">
                <a:solidFill>
                  <a:schemeClr val="tx1"/>
                </a:solidFill>
                <a:latin typeface="+mn-lt"/>
                <a:ea typeface="+mn-ea"/>
                <a:cs typeface="+mn-cs"/>
              </a:rPr>
              <a:t>Eilks</a:t>
            </a:r>
            <a:r>
              <a:rPr lang="de-DE" sz="1200" b="0" i="0" u="none" strike="noStrike" kern="1200" baseline="0" dirty="0" smtClean="0">
                <a:solidFill>
                  <a:schemeClr val="tx1"/>
                </a:solidFill>
                <a:latin typeface="+mn-lt"/>
                <a:ea typeface="+mn-ea"/>
                <a:cs typeface="+mn-cs"/>
              </a:rPr>
              <a:t> et al., 2011).</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0" i="0" u="none" strike="noStrike"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baseline="0" dirty="0" smtClean="0">
                <a:solidFill>
                  <a:schemeClr val="tx1"/>
                </a:solidFill>
                <a:latin typeface="+mn-lt"/>
                <a:ea typeface="+mn-ea"/>
                <a:cs typeface="+mn-cs"/>
              </a:rPr>
              <a:t>So haben sich </a:t>
            </a:r>
            <a:r>
              <a:rPr lang="de-DE" sz="1200" b="1" i="0" u="none" strike="noStrike" kern="1200" baseline="0" dirty="0" smtClean="0">
                <a:solidFill>
                  <a:schemeClr val="tx1"/>
                </a:solidFill>
                <a:latin typeface="+mn-lt"/>
                <a:ea typeface="+mn-ea"/>
                <a:cs typeface="+mn-cs"/>
              </a:rPr>
              <a:t>Rollen- und Planspiele </a:t>
            </a:r>
            <a:r>
              <a:rPr lang="de-DE" sz="1200" b="0" i="0" u="none" strike="noStrike" kern="1200" baseline="0" dirty="0" smtClean="0">
                <a:solidFill>
                  <a:schemeClr val="tx1"/>
                </a:solidFill>
                <a:latin typeface="+mn-lt"/>
                <a:ea typeface="+mn-ea"/>
                <a:cs typeface="+mn-cs"/>
              </a:rPr>
              <a:t>auch im </a:t>
            </a:r>
            <a:r>
              <a:rPr lang="de-DE" sz="1200" b="1" i="0" u="none" strike="noStrike" kern="1200" baseline="0" dirty="0" smtClean="0">
                <a:solidFill>
                  <a:schemeClr val="tx1"/>
                </a:solidFill>
                <a:latin typeface="+mn-lt"/>
                <a:ea typeface="+mn-ea"/>
                <a:cs typeface="+mn-cs"/>
              </a:rPr>
              <a:t>naturwissenschaftlichen Unterricht </a:t>
            </a:r>
            <a:r>
              <a:rPr lang="de-DE" sz="1200" b="0" i="0" u="none" strike="noStrike" kern="1200" baseline="0" dirty="0" smtClean="0">
                <a:solidFill>
                  <a:schemeClr val="tx1"/>
                </a:solidFill>
                <a:latin typeface="+mn-lt"/>
                <a:ea typeface="+mn-ea"/>
                <a:cs typeface="+mn-cs"/>
              </a:rPr>
              <a:t>als </a:t>
            </a:r>
            <a:r>
              <a:rPr lang="de-DE" sz="1200" b="1" i="0" u="none" strike="noStrike" kern="1200" baseline="0" dirty="0" smtClean="0">
                <a:solidFill>
                  <a:schemeClr val="tx1"/>
                </a:solidFill>
                <a:latin typeface="+mn-lt"/>
                <a:ea typeface="+mn-ea"/>
                <a:cs typeface="+mn-cs"/>
              </a:rPr>
              <a:t>geeignete Methoden </a:t>
            </a:r>
            <a:r>
              <a:rPr lang="de-DE" sz="1200" b="0" i="0" u="none" strike="noStrike" kern="1200" baseline="0" dirty="0" smtClean="0">
                <a:solidFill>
                  <a:schemeClr val="tx1"/>
                </a:solidFill>
                <a:latin typeface="+mn-lt"/>
                <a:ea typeface="+mn-ea"/>
                <a:cs typeface="+mn-cs"/>
              </a:rPr>
              <a:t>erwiesen. Die Schülerinnen und Schüler können in ihnen </a:t>
            </a:r>
            <a:r>
              <a:rPr lang="de-DE" sz="1200" b="1" i="0" u="none" strike="noStrike" kern="1200" baseline="0" dirty="0" smtClean="0">
                <a:solidFill>
                  <a:schemeClr val="tx1"/>
                </a:solidFill>
                <a:latin typeface="+mn-lt"/>
                <a:ea typeface="+mn-ea"/>
                <a:cs typeface="+mn-cs"/>
              </a:rPr>
              <a:t>unterschiedliche Interessen kennen und bewerten</a:t>
            </a:r>
            <a:r>
              <a:rPr lang="de-DE" sz="1200" b="0" i="0" u="none" strike="noStrike" kern="1200" baseline="0" dirty="0" smtClean="0">
                <a:solidFill>
                  <a:schemeClr val="tx1"/>
                </a:solidFill>
                <a:latin typeface="+mn-lt"/>
                <a:ea typeface="+mn-ea"/>
                <a:cs typeface="+mn-cs"/>
              </a:rPr>
              <a:t> lernen. Sie lernen Darlegung und Nutzung solcher Interessenshintergründe, über damit verbundene oder diesen </a:t>
            </a:r>
            <a:r>
              <a:rPr lang="de-DE" sz="1200" b="1" i="0" u="none" strike="noStrike" kern="1200" baseline="0" dirty="0" smtClean="0">
                <a:solidFill>
                  <a:schemeClr val="tx1"/>
                </a:solidFill>
                <a:latin typeface="+mn-lt"/>
                <a:ea typeface="+mn-ea"/>
                <a:cs typeface="+mn-cs"/>
              </a:rPr>
              <a:t>widersprechende Werte und Normen </a:t>
            </a:r>
            <a:r>
              <a:rPr lang="de-DE" sz="1200" b="0" i="0" u="none" strike="noStrike" kern="1200" baseline="0" dirty="0" smtClean="0">
                <a:solidFill>
                  <a:schemeClr val="tx1"/>
                </a:solidFill>
                <a:latin typeface="+mn-lt"/>
                <a:ea typeface="+mn-ea"/>
                <a:cs typeface="+mn-cs"/>
              </a:rPr>
              <a:t>und entwickeln so ethisch-moralische und gesellschaftskritische Bewertungskompetenz (</a:t>
            </a:r>
            <a:r>
              <a:rPr lang="de-DE" sz="1200" b="0" i="0" u="none" strike="noStrike" kern="1200" baseline="0" dirty="0" err="1" smtClean="0">
                <a:solidFill>
                  <a:schemeClr val="tx1"/>
                </a:solidFill>
                <a:latin typeface="+mn-lt"/>
                <a:ea typeface="+mn-ea"/>
                <a:cs typeface="+mn-cs"/>
              </a:rPr>
              <a:t>Hößle</a:t>
            </a:r>
            <a:r>
              <a:rPr lang="de-DE" sz="1200" b="0" i="0" u="none" strike="noStrike" kern="1200" baseline="0" dirty="0" smtClean="0">
                <a:solidFill>
                  <a:schemeClr val="tx1"/>
                </a:solidFill>
                <a:latin typeface="+mn-lt"/>
                <a:ea typeface="+mn-ea"/>
                <a:cs typeface="+mn-cs"/>
              </a:rPr>
              <a:t>, 2007; </a:t>
            </a:r>
            <a:r>
              <a:rPr lang="de-DE" sz="1200" b="0" i="0" u="none" strike="noStrike" kern="1200" baseline="0" dirty="0" err="1" smtClean="0">
                <a:solidFill>
                  <a:schemeClr val="tx1"/>
                </a:solidFill>
                <a:latin typeface="+mn-lt"/>
                <a:ea typeface="+mn-ea"/>
                <a:cs typeface="+mn-cs"/>
              </a:rPr>
              <a:t>Eilks</a:t>
            </a:r>
            <a:r>
              <a:rPr lang="de-DE" sz="1200" b="0" i="0" u="none" strike="noStrike" kern="1200" baseline="0" dirty="0" smtClean="0">
                <a:solidFill>
                  <a:schemeClr val="tx1"/>
                </a:solidFill>
                <a:latin typeface="+mn-lt"/>
                <a:ea typeface="+mn-ea"/>
                <a:cs typeface="+mn-cs"/>
              </a:rPr>
              <a:t> et al., 2008; Marks &amp; </a:t>
            </a:r>
            <a:r>
              <a:rPr lang="de-DE" sz="1200" b="0" i="0" u="none" strike="noStrike" kern="1200" baseline="0" dirty="0" err="1" smtClean="0">
                <a:solidFill>
                  <a:schemeClr val="tx1"/>
                </a:solidFill>
                <a:latin typeface="+mn-lt"/>
                <a:ea typeface="+mn-ea"/>
                <a:cs typeface="+mn-cs"/>
              </a:rPr>
              <a:t>Eilks</a:t>
            </a:r>
            <a:r>
              <a:rPr lang="de-DE" sz="1200" b="0" i="0" u="none" strike="noStrike" kern="1200" baseline="0" dirty="0" smtClean="0">
                <a:solidFill>
                  <a:schemeClr val="tx1"/>
                </a:solidFill>
                <a:latin typeface="+mn-lt"/>
                <a:ea typeface="+mn-ea"/>
                <a:cs typeface="+mn-cs"/>
              </a:rPr>
              <a:t>, 2009). Der </a:t>
            </a:r>
            <a:r>
              <a:rPr lang="de-DE" sz="1200" b="1" i="0" u="none" strike="noStrike" kern="1200" baseline="0" dirty="0" smtClean="0">
                <a:solidFill>
                  <a:schemeClr val="tx1"/>
                </a:solidFill>
                <a:latin typeface="+mn-lt"/>
                <a:ea typeface="+mn-ea"/>
                <a:cs typeface="+mn-cs"/>
              </a:rPr>
              <a:t>Klassenraum selbst wird dabei zum gesellschaftlichen Mikrokosmos</a:t>
            </a:r>
            <a:r>
              <a:rPr lang="de-DE" sz="1200" b="0" i="0" u="none" strike="noStrike" kern="1200" baseline="0" dirty="0" smtClean="0">
                <a:solidFill>
                  <a:schemeClr val="tx1"/>
                </a:solidFill>
                <a:latin typeface="+mn-lt"/>
                <a:ea typeface="+mn-ea"/>
                <a:cs typeface="+mn-cs"/>
              </a:rPr>
              <a:t>, in dem soziale Strukturen erfahren, analysiert und kritisiert werden können. </a:t>
            </a:r>
            <a:endParaRPr lang="de-D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baseline="0" dirty="0" smtClean="0">
                <a:solidFill>
                  <a:schemeClr val="tx1"/>
                </a:solidFill>
                <a:effectLst/>
                <a:latin typeface="+mn-lt"/>
                <a:ea typeface="+mn-ea"/>
                <a:cs typeface="+mn-cs"/>
              </a:rPr>
              <a:t>(Quelle: </a:t>
            </a:r>
            <a:r>
              <a:rPr lang="de-DE" sz="1200" b="0" i="0" u="none" strike="noStrike" kern="1200" baseline="0" dirty="0" err="1" smtClean="0">
                <a:solidFill>
                  <a:schemeClr val="tx1"/>
                </a:solidFill>
                <a:effectLst/>
                <a:latin typeface="+mn-lt"/>
                <a:ea typeface="+mn-ea"/>
                <a:cs typeface="+mn-cs"/>
              </a:rPr>
              <a:t>Eilks</a:t>
            </a:r>
            <a:r>
              <a:rPr lang="de-DE" sz="1200" b="0" i="0" u="none" strike="noStrike" kern="1200" baseline="0" dirty="0" smtClean="0">
                <a:solidFill>
                  <a:schemeClr val="tx1"/>
                </a:solidFill>
                <a:effectLst/>
                <a:latin typeface="+mn-lt"/>
                <a:ea typeface="+mn-ea"/>
                <a:cs typeface="+mn-cs"/>
              </a:rPr>
              <a:t> (2011), S. 13-14)</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4</a:t>
            </a:fld>
            <a:endParaRPr lang="de-DE"/>
          </a:p>
        </p:txBody>
      </p:sp>
    </p:spTree>
    <p:extLst>
      <p:ext uri="{BB962C8B-B14F-4D97-AF65-F5344CB8AC3E}">
        <p14:creationId xmlns:p14="http://schemas.microsoft.com/office/powerpoint/2010/main" val="714755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beiden Methoden sind verwandt und nicht ganz trennscharf, fokussieren aber unterschiedliche Spiel-Aspekte. </a:t>
            </a:r>
          </a:p>
          <a:p>
            <a:endParaRPr lang="de-DE" dirty="0" smtClean="0"/>
          </a:p>
          <a:p>
            <a:r>
              <a:rPr lang="de-DE" sz="1200" b="1" i="0" u="none" strike="noStrike" kern="1200" baseline="0" dirty="0" smtClean="0">
                <a:solidFill>
                  <a:schemeClr val="tx1"/>
                </a:solidFill>
                <a:latin typeface="+mn-lt"/>
                <a:ea typeface="+mn-ea"/>
                <a:cs typeface="+mn-cs"/>
              </a:rPr>
              <a:t>Rollenspielen</a:t>
            </a:r>
            <a:r>
              <a:rPr lang="de-DE" sz="1200" b="0" i="0" u="none" strike="noStrike" kern="1200" baseline="0" dirty="0" smtClean="0">
                <a:solidFill>
                  <a:schemeClr val="tx1"/>
                </a:solidFill>
                <a:latin typeface="+mn-lt"/>
                <a:ea typeface="+mn-ea"/>
                <a:cs typeface="+mn-cs"/>
              </a:rPr>
              <a:t> dient der </a:t>
            </a:r>
            <a:r>
              <a:rPr lang="de-DE" sz="1200" b="1" i="0" u="none" strike="noStrike" kern="1200" baseline="0" dirty="0" smtClean="0">
                <a:solidFill>
                  <a:schemeClr val="tx1"/>
                </a:solidFill>
                <a:latin typeface="+mn-lt"/>
                <a:ea typeface="+mn-ea"/>
                <a:cs typeface="+mn-cs"/>
              </a:rPr>
              <a:t>Erkundung von Entscheidungs- und Kommunikationssituationen</a:t>
            </a:r>
            <a:r>
              <a:rPr lang="de-DE" sz="1200" b="0" i="0" u="none" strike="noStrike" kern="1200" baseline="0" dirty="0" smtClean="0">
                <a:solidFill>
                  <a:schemeClr val="tx1"/>
                </a:solidFill>
                <a:latin typeface="+mn-lt"/>
                <a:ea typeface="+mn-ea"/>
                <a:cs typeface="+mn-cs"/>
              </a:rPr>
              <a:t>. </a:t>
            </a:r>
            <a:r>
              <a:rPr lang="de-DE" sz="1200" b="1" i="0" u="none" strike="noStrike" kern="1200" baseline="0" dirty="0" smtClean="0">
                <a:solidFill>
                  <a:schemeClr val="tx1"/>
                </a:solidFill>
                <a:latin typeface="+mn-lt"/>
                <a:ea typeface="+mn-ea"/>
                <a:cs typeface="+mn-cs"/>
              </a:rPr>
              <a:t>Haltungen, Einstellungen, Gefühle </a:t>
            </a:r>
            <a:r>
              <a:rPr lang="de-DE" sz="1200" b="0" i="0" u="none" strike="noStrike" kern="1200" baseline="0" dirty="0" smtClean="0">
                <a:solidFill>
                  <a:schemeClr val="tx1"/>
                </a:solidFill>
                <a:latin typeface="+mn-lt"/>
                <a:ea typeface="+mn-ea"/>
                <a:cs typeface="+mn-cs"/>
              </a:rPr>
              <a:t>und entsprechende </a:t>
            </a:r>
            <a:r>
              <a:rPr lang="de-DE" sz="1200" b="1" i="0" u="none" strike="noStrike" kern="1200" baseline="0" dirty="0" smtClean="0">
                <a:solidFill>
                  <a:schemeClr val="tx1"/>
                </a:solidFill>
                <a:latin typeface="+mn-lt"/>
                <a:ea typeface="+mn-ea"/>
                <a:cs typeface="+mn-cs"/>
              </a:rPr>
              <a:t>Verhalten</a:t>
            </a:r>
            <a:r>
              <a:rPr lang="de-DE" sz="1200" b="0" i="0" u="none" strike="noStrike" kern="1200" baseline="0" dirty="0" smtClean="0">
                <a:solidFill>
                  <a:schemeClr val="tx1"/>
                </a:solidFill>
                <a:latin typeface="+mn-lt"/>
                <a:ea typeface="+mn-ea"/>
                <a:cs typeface="+mn-cs"/>
              </a:rPr>
              <a:t> werden </a:t>
            </a:r>
            <a:r>
              <a:rPr lang="de-DE" sz="1200" b="1" i="0" u="none" strike="noStrike" kern="1200" baseline="0" dirty="0" smtClean="0">
                <a:solidFill>
                  <a:schemeClr val="tx1"/>
                </a:solidFill>
                <a:latin typeface="+mn-lt"/>
                <a:ea typeface="+mn-ea"/>
                <a:cs typeface="+mn-cs"/>
              </a:rPr>
              <a:t>aus einer Rolle heraus aktiviert, erprobt und anschließend analysiert</a:t>
            </a:r>
            <a:r>
              <a:rPr lang="de-DE" sz="1200" b="0" i="0" u="none" strike="noStrike" kern="1200" baseline="0" dirty="0" smtClean="0">
                <a:solidFill>
                  <a:schemeClr val="tx1"/>
                </a:solidFill>
                <a:latin typeface="+mn-lt"/>
                <a:ea typeface="+mn-ea"/>
                <a:cs typeface="+mn-cs"/>
              </a:rPr>
              <a:t>. Sie Spieler schlüpfen in eine Rolle hinein, handeln und kommunizieren in vorgestellten Situationen miteinander. Daher zielen Rollenspiele gerade auf die </a:t>
            </a:r>
            <a:r>
              <a:rPr lang="de-DE" sz="1200" b="1" i="0" u="none" strike="noStrike" kern="1200" baseline="0" dirty="0" smtClean="0">
                <a:solidFill>
                  <a:schemeClr val="tx1"/>
                </a:solidFill>
                <a:latin typeface="+mn-lt"/>
                <a:ea typeface="+mn-ea"/>
                <a:cs typeface="+mn-cs"/>
              </a:rPr>
              <a:t>menschliche Seite von Kommunikation</a:t>
            </a:r>
            <a:r>
              <a:rPr lang="de-DE" sz="1200" b="0" i="0" u="none" strike="noStrike" kern="1200" baseline="0" dirty="0" smtClean="0">
                <a:solidFill>
                  <a:schemeClr val="tx1"/>
                </a:solidFill>
                <a:latin typeface="+mn-lt"/>
                <a:ea typeface="+mn-ea"/>
                <a:cs typeface="+mn-cs"/>
              </a:rPr>
              <a:t>. und Entscheidungssituationen und deren Verständnis  auf der Basis sehr konkreter Spielsituationen. </a:t>
            </a:r>
          </a:p>
          <a:p>
            <a:endParaRPr lang="de-DE" sz="1200" b="0" i="0" u="none" strike="noStrike" kern="1200" baseline="0" dirty="0" smtClean="0">
              <a:solidFill>
                <a:schemeClr val="tx1"/>
              </a:solidFill>
              <a:latin typeface="+mn-lt"/>
              <a:ea typeface="+mn-ea"/>
              <a:cs typeface="+mn-cs"/>
            </a:endParaRPr>
          </a:p>
          <a:p>
            <a:pPr rtl="0"/>
            <a:r>
              <a:rPr lang="de-DE" sz="1200" b="1" i="0" u="none" strike="noStrike" kern="1200" baseline="0" dirty="0" smtClean="0">
                <a:solidFill>
                  <a:schemeClr val="tx1"/>
                </a:solidFill>
                <a:latin typeface="+mn-lt"/>
                <a:ea typeface="+mn-ea"/>
                <a:cs typeface="+mn-cs"/>
              </a:rPr>
              <a:t>Planspiele</a:t>
            </a:r>
            <a:r>
              <a:rPr lang="de-DE" sz="1200" b="0" i="0" u="none" strike="noStrike" kern="1200" baseline="0" dirty="0" smtClean="0">
                <a:solidFill>
                  <a:schemeClr val="tx1"/>
                </a:solidFill>
                <a:latin typeface="+mn-lt"/>
                <a:ea typeface="+mn-ea"/>
                <a:cs typeface="+mn-cs"/>
              </a:rPr>
              <a:t> sind </a:t>
            </a:r>
            <a:r>
              <a:rPr lang="de-DE" sz="1200" b="1" i="0" u="none" strike="noStrike" kern="1200" baseline="0" dirty="0" smtClean="0">
                <a:solidFill>
                  <a:schemeClr val="tx1"/>
                </a:solidFill>
                <a:latin typeface="+mn-lt"/>
                <a:ea typeface="+mn-ea"/>
                <a:cs typeface="+mn-cs"/>
              </a:rPr>
              <a:t>aus nicht-pädagogischen Kontexten bekannt</a:t>
            </a:r>
            <a:r>
              <a:rPr lang="de-DE" sz="1200" b="0" i="0" u="none" strike="noStrike" kern="1200" baseline="0" dirty="0" smtClean="0">
                <a:solidFill>
                  <a:schemeClr val="tx1"/>
                </a:solidFill>
                <a:latin typeface="+mn-lt"/>
                <a:ea typeface="+mn-ea"/>
                <a:cs typeface="+mn-cs"/>
              </a:rPr>
              <a:t>: Von </a:t>
            </a:r>
            <a:r>
              <a:rPr lang="de-DE" sz="1200" b="1" i="0" u="none" strike="noStrike" kern="1200" baseline="0" dirty="0" smtClean="0">
                <a:solidFill>
                  <a:schemeClr val="tx1"/>
                </a:solidFill>
                <a:latin typeface="+mn-lt"/>
                <a:ea typeface="+mn-ea"/>
                <a:cs typeface="+mn-cs"/>
              </a:rPr>
              <a:t>Feuerwehrübungen</a:t>
            </a:r>
            <a:r>
              <a:rPr lang="de-DE" sz="1200" b="0" i="0" u="none" strike="noStrike" kern="1200" baseline="0" dirty="0" smtClean="0">
                <a:solidFill>
                  <a:schemeClr val="tx1"/>
                </a:solidFill>
                <a:latin typeface="+mn-lt"/>
                <a:ea typeface="+mn-ea"/>
                <a:cs typeface="+mn-cs"/>
              </a:rPr>
              <a:t>, </a:t>
            </a:r>
            <a:r>
              <a:rPr lang="de-DE" sz="1200" b="1" i="0" u="none" strike="noStrike" kern="1200" baseline="0" dirty="0" smtClean="0">
                <a:solidFill>
                  <a:schemeClr val="tx1"/>
                </a:solidFill>
                <a:latin typeface="+mn-lt"/>
                <a:ea typeface="+mn-ea"/>
                <a:cs typeface="+mn-cs"/>
              </a:rPr>
              <a:t>Unternehmenssimulationen</a:t>
            </a:r>
            <a:r>
              <a:rPr lang="de-DE" sz="1200" b="0" i="0" u="none" strike="noStrike" kern="1200" baseline="0" dirty="0" smtClean="0">
                <a:solidFill>
                  <a:schemeClr val="tx1"/>
                </a:solidFill>
                <a:latin typeface="+mn-lt"/>
                <a:ea typeface="+mn-ea"/>
                <a:cs typeface="+mn-cs"/>
              </a:rPr>
              <a:t>, Manövern der </a:t>
            </a:r>
            <a:r>
              <a:rPr lang="de-DE" sz="1200" b="1" i="0" u="none" strike="noStrike" kern="1200" baseline="0" dirty="0" smtClean="0">
                <a:solidFill>
                  <a:schemeClr val="tx1"/>
                </a:solidFill>
                <a:latin typeface="+mn-lt"/>
                <a:ea typeface="+mn-ea"/>
                <a:cs typeface="+mn-cs"/>
              </a:rPr>
              <a:t>Bundeswehr</a:t>
            </a:r>
            <a:r>
              <a:rPr lang="de-DE" sz="1200" b="0" i="0" u="none" strike="noStrike" kern="1200" baseline="0" dirty="0" smtClean="0">
                <a:solidFill>
                  <a:schemeClr val="tx1"/>
                </a:solidFill>
                <a:latin typeface="+mn-lt"/>
                <a:ea typeface="+mn-ea"/>
                <a:cs typeface="+mn-cs"/>
              </a:rPr>
              <a:t> [...]. Ähnlich wie im Rollenspiel werden </a:t>
            </a:r>
            <a:r>
              <a:rPr lang="de-DE" sz="1200" b="1" i="0" u="none" strike="noStrike" kern="1200" baseline="0" dirty="0" smtClean="0">
                <a:solidFill>
                  <a:schemeClr val="tx1"/>
                </a:solidFill>
                <a:latin typeface="+mn-lt"/>
                <a:ea typeface="+mn-ea"/>
                <a:cs typeface="+mn-cs"/>
              </a:rPr>
              <a:t>soziale Situationen szenisch simuliert, erkundet, erprobt und reflektiert</a:t>
            </a:r>
            <a:r>
              <a:rPr lang="de-DE" sz="1200" b="0" i="0" u="none" strike="noStrike" kern="1200" baseline="0" dirty="0" smtClean="0">
                <a:solidFill>
                  <a:schemeClr val="tx1"/>
                </a:solidFill>
                <a:latin typeface="+mn-lt"/>
                <a:ea typeface="+mn-ea"/>
                <a:cs typeface="+mn-cs"/>
              </a:rPr>
              <a:t>. Anders als im Rollenspiel  stehen aber nicht individuelle Eigenschaften wie Einstellungen Haltungen, Kommunikationsweisen oder Gefühle im Mittelpunkt. Vielmehr geht es um die </a:t>
            </a:r>
            <a:r>
              <a:rPr lang="de-DE" sz="1200" b="1" i="0" u="none" strike="noStrike" kern="1200" baseline="0" dirty="0" smtClean="0">
                <a:solidFill>
                  <a:schemeClr val="tx1"/>
                </a:solidFill>
                <a:latin typeface="+mn-lt"/>
                <a:ea typeface="+mn-ea"/>
                <a:cs typeface="+mn-cs"/>
              </a:rPr>
              <a:t>Erkundung von Entscheidungs- und Handlungsstrukturen in Konfliktsituationen</a:t>
            </a:r>
            <a:r>
              <a:rPr lang="de-DE" sz="1200" b="0" i="0" u="none" strike="noStrike" kern="1200" baseline="0" dirty="0" smtClean="0">
                <a:solidFill>
                  <a:schemeClr val="tx1"/>
                </a:solidFill>
                <a:latin typeface="+mn-lt"/>
                <a:ea typeface="+mn-ea"/>
                <a:cs typeface="+mn-cs"/>
              </a:rPr>
              <a:t>, die </a:t>
            </a:r>
            <a:r>
              <a:rPr lang="de-DE" sz="1200" b="0" i="0" u="none" strike="noStrike" kern="1200" baseline="0" dirty="0" err="1" smtClean="0">
                <a:solidFill>
                  <a:schemeClr val="tx1"/>
                </a:solidFill>
                <a:latin typeface="+mn-lt"/>
                <a:ea typeface="+mn-ea"/>
                <a:cs typeface="+mn-cs"/>
              </a:rPr>
              <a:t>dilemmatartig</a:t>
            </a:r>
            <a:r>
              <a:rPr lang="de-DE" sz="1200" b="0" i="0" u="none" strike="noStrike" kern="1200" baseline="0" dirty="0" smtClean="0">
                <a:solidFill>
                  <a:schemeClr val="tx1"/>
                </a:solidFill>
                <a:latin typeface="+mn-lt"/>
                <a:ea typeface="+mn-ea"/>
                <a:cs typeface="+mn-cs"/>
              </a:rPr>
              <a:t> strukturiert sein können und </a:t>
            </a:r>
            <a:r>
              <a:rPr lang="de-DE" sz="1200" b="1" i="0" u="none" strike="noStrike" kern="1200" baseline="0" dirty="0" smtClean="0">
                <a:solidFill>
                  <a:schemeClr val="tx1"/>
                </a:solidFill>
                <a:latin typeface="+mn-lt"/>
                <a:ea typeface="+mn-ea"/>
                <a:cs typeface="+mn-cs"/>
              </a:rPr>
              <a:t>in Konferenzen, Ausschusssitzungen oder Hearings ausgetragen werden</a:t>
            </a:r>
            <a:r>
              <a:rPr lang="de-DE" sz="1200" b="0" i="0" u="none" strike="noStrike" kern="1200" baseline="0" dirty="0" smtClean="0">
                <a:solidFill>
                  <a:schemeClr val="tx1"/>
                </a:solidFill>
                <a:latin typeface="+mn-lt"/>
                <a:ea typeface="+mn-ea"/>
                <a:cs typeface="+mn-cs"/>
              </a:rPr>
              <a:t>. Das konflikthafte Handeln von Gruppen unter institutionellen Bedingungen wird simuliert, um </a:t>
            </a:r>
            <a:r>
              <a:rPr lang="de-DE" sz="1200" b="1" i="0" u="none" strike="noStrike" kern="1200" baseline="0" dirty="0" smtClean="0">
                <a:solidFill>
                  <a:schemeClr val="tx1"/>
                </a:solidFill>
                <a:latin typeface="+mn-lt"/>
                <a:ea typeface="+mn-ea"/>
                <a:cs typeface="+mn-cs"/>
              </a:rPr>
              <a:t>Verhandlungs- und Entscheidungsproesse sowie Perspektiven und Aktionen der Akteurs-Gruppen besser zu verstehen </a:t>
            </a:r>
            <a:r>
              <a:rPr lang="de-DE" sz="1200" b="0" i="0" u="none" strike="noStrike" kern="1200" baseline="0" dirty="0" smtClean="0">
                <a:solidFill>
                  <a:schemeClr val="tx1"/>
                </a:solidFill>
                <a:latin typeface="+mn-lt"/>
                <a:ea typeface="+mn-ea"/>
                <a:cs typeface="+mn-cs"/>
              </a:rPr>
              <a:t>und oft optimieren zu können. Planspiele könnte man mit </a:t>
            </a:r>
            <a:r>
              <a:rPr lang="de-DE" sz="1200" b="0" i="0" u="none" strike="noStrike" kern="1200" baseline="0" dirty="0" err="1" smtClean="0">
                <a:solidFill>
                  <a:schemeClr val="tx1"/>
                </a:solidFill>
                <a:latin typeface="+mn-lt"/>
                <a:ea typeface="+mn-ea"/>
                <a:cs typeface="+mn-cs"/>
              </a:rPr>
              <a:t>Klippert</a:t>
            </a:r>
            <a:r>
              <a:rPr lang="de-DE" sz="1200" b="0" i="0" u="none" strike="noStrike" kern="1200" baseline="0" dirty="0" smtClean="0">
                <a:solidFill>
                  <a:schemeClr val="tx1"/>
                </a:solidFill>
                <a:latin typeface="+mn-lt"/>
                <a:ea typeface="+mn-ea"/>
                <a:cs typeface="+mn-cs"/>
              </a:rPr>
              <a:t> (2008) als "</a:t>
            </a:r>
            <a:r>
              <a:rPr lang="de-DE" sz="1200" b="0" i="0" u="none" strike="noStrike" kern="1200" baseline="0" dirty="0" err="1" smtClean="0">
                <a:solidFill>
                  <a:schemeClr val="tx1"/>
                </a:solidFill>
                <a:latin typeface="+mn-lt"/>
                <a:ea typeface="+mn-ea"/>
                <a:cs typeface="+mn-cs"/>
              </a:rPr>
              <a:t>institutionale</a:t>
            </a:r>
            <a:r>
              <a:rPr lang="de-DE" sz="1200" b="0" i="0" u="none" strike="noStrike" kern="1200" baseline="0" dirty="0" smtClean="0">
                <a:solidFill>
                  <a:schemeClr val="tx1"/>
                </a:solidFill>
                <a:latin typeface="+mn-lt"/>
                <a:ea typeface="+mn-ea"/>
                <a:cs typeface="+mn-cs"/>
              </a:rPr>
              <a:t> Rollenspiele" bezeichnen. </a:t>
            </a:r>
          </a:p>
          <a:p>
            <a:pPr rtl="0"/>
            <a:r>
              <a:rPr lang="de-DE" sz="1200" b="0" i="0" u="none" strike="noStrike" kern="1200" baseline="0" dirty="0" smtClean="0">
                <a:solidFill>
                  <a:schemeClr val="tx1"/>
                </a:solidFill>
                <a:latin typeface="+mn-lt"/>
                <a:ea typeface="+mn-ea"/>
                <a:cs typeface="+mn-cs"/>
              </a:rPr>
              <a:t>Die Spieler werden Spielergruppen zugeordnet, die </a:t>
            </a:r>
            <a:r>
              <a:rPr lang="de-DE" sz="1200" b="1" i="0" u="none" strike="noStrike" kern="1200" baseline="0" dirty="0" smtClean="0">
                <a:solidFill>
                  <a:schemeClr val="tx1"/>
                </a:solidFill>
                <a:latin typeface="+mn-lt"/>
                <a:ea typeface="+mn-ea"/>
                <a:cs typeface="+mn-cs"/>
              </a:rPr>
              <a:t>Interessen-Gruppen</a:t>
            </a:r>
            <a:r>
              <a:rPr lang="de-DE" sz="1200" b="0" i="0" u="none" strike="noStrike" kern="1200" baseline="0" dirty="0" smtClean="0">
                <a:solidFill>
                  <a:schemeClr val="tx1"/>
                </a:solidFill>
                <a:latin typeface="+mn-lt"/>
                <a:ea typeface="+mn-ea"/>
                <a:cs typeface="+mn-cs"/>
              </a:rPr>
              <a:t> darstellen. Während der Spielphase </a:t>
            </a:r>
            <a:r>
              <a:rPr lang="de-DE" sz="1200" b="1" i="0" u="none" strike="noStrike" kern="1200" baseline="0" dirty="0" smtClean="0">
                <a:solidFill>
                  <a:schemeClr val="tx1"/>
                </a:solidFill>
                <a:latin typeface="+mn-lt"/>
                <a:ea typeface="+mn-ea"/>
                <a:cs typeface="+mn-cs"/>
              </a:rPr>
              <a:t>opponieren</a:t>
            </a:r>
            <a:r>
              <a:rPr lang="de-DE" sz="1200" b="0" i="0" u="none" strike="noStrike" kern="1200" baseline="0" dirty="0" smtClean="0">
                <a:solidFill>
                  <a:schemeClr val="tx1"/>
                </a:solidFill>
                <a:latin typeface="+mn-lt"/>
                <a:ea typeface="+mn-ea"/>
                <a:cs typeface="+mn-cs"/>
              </a:rPr>
              <a:t> die Gruppen gegeneinander oder bilden </a:t>
            </a:r>
            <a:r>
              <a:rPr lang="de-DE" sz="1200" b="1" i="0" u="none" strike="noStrike" kern="1200" baseline="0" dirty="0" smtClean="0">
                <a:solidFill>
                  <a:schemeClr val="tx1"/>
                </a:solidFill>
                <a:latin typeface="+mn-lt"/>
                <a:ea typeface="+mn-ea"/>
                <a:cs typeface="+mn-cs"/>
              </a:rPr>
              <a:t>Allianzen</a:t>
            </a:r>
            <a:r>
              <a:rPr lang="de-DE" sz="1200" b="0" i="0" u="none" strike="noStrike" kern="1200" baseline="0" dirty="0" smtClean="0">
                <a:solidFill>
                  <a:schemeClr val="tx1"/>
                </a:solidFill>
                <a:latin typeface="+mn-lt"/>
                <a:ea typeface="+mn-ea"/>
                <a:cs typeface="+mn-cs"/>
              </a:rPr>
              <a:t> im Rahmen einer fiktiven und modellhaften Spielsituation. </a:t>
            </a:r>
            <a:r>
              <a:rPr lang="de-DE" sz="1200" b="1" i="0" u="none" strike="noStrike" kern="1200" baseline="0" dirty="0" smtClean="0">
                <a:solidFill>
                  <a:schemeClr val="tx1"/>
                </a:solidFill>
                <a:latin typeface="+mn-lt"/>
                <a:ea typeface="+mn-ea"/>
                <a:cs typeface="+mn-cs"/>
              </a:rPr>
              <a:t>Sie handeln planvoll</a:t>
            </a:r>
            <a:r>
              <a:rPr lang="de-DE" sz="1200" b="0" i="0" u="none" strike="noStrike" kern="1200" baseline="0" dirty="0" smtClean="0">
                <a:solidFill>
                  <a:schemeClr val="tx1"/>
                </a:solidFill>
                <a:latin typeface="+mn-lt"/>
                <a:ea typeface="+mn-ea"/>
                <a:cs typeface="+mn-cs"/>
              </a:rPr>
              <a:t>. kommunizieren miteinander und verfolgen ein </a:t>
            </a:r>
            <a:r>
              <a:rPr lang="de-DE" sz="1200" b="1" i="0" u="none" strike="noStrike" kern="1200" baseline="0" dirty="0" smtClean="0">
                <a:solidFill>
                  <a:schemeClr val="tx1"/>
                </a:solidFill>
                <a:latin typeface="+mn-lt"/>
                <a:ea typeface="+mn-ea"/>
                <a:cs typeface="+mn-cs"/>
              </a:rPr>
              <a:t>strategisches Kalkül</a:t>
            </a:r>
            <a:r>
              <a:rPr lang="de-DE" sz="1200" b="0" i="0" u="none" strike="noStrike" kern="1200" baseline="0" dirty="0" smtClean="0">
                <a:solidFill>
                  <a:schemeClr val="tx1"/>
                </a:solidFill>
                <a:latin typeface="+mn-lt"/>
                <a:ea typeface="+mn-ea"/>
                <a:cs typeface="+mn-cs"/>
              </a:rPr>
              <a:t>, um ihre Interessen durchzusetzen und ihren Perspektiven Gewicht zu verschaffen. </a:t>
            </a:r>
          </a:p>
          <a:p>
            <a:pPr rtl="0"/>
            <a:r>
              <a:rPr lang="de-DE" sz="1200" b="0" i="0" u="none" strike="noStrike" kern="1200" baseline="0" dirty="0" smtClean="0">
                <a:solidFill>
                  <a:schemeClr val="tx1"/>
                </a:solidFill>
                <a:latin typeface="+mn-lt"/>
                <a:ea typeface="+mn-ea"/>
                <a:cs typeface="+mn-cs"/>
              </a:rPr>
              <a:t>(</a:t>
            </a:r>
            <a:r>
              <a:rPr lang="de-DE" sz="1200" b="0" i="0" u="none" strike="noStrike" kern="1200" baseline="0" dirty="0" err="1" smtClean="0">
                <a:solidFill>
                  <a:schemeClr val="tx1"/>
                </a:solidFill>
                <a:latin typeface="+mn-lt"/>
                <a:ea typeface="+mn-ea"/>
                <a:cs typeface="+mn-cs"/>
              </a:rPr>
              <a:t>Eilks</a:t>
            </a:r>
            <a:r>
              <a:rPr lang="de-DE" sz="1200" b="0" i="0" u="none" strike="noStrike" kern="1200" baseline="0" dirty="0" smtClean="0">
                <a:solidFill>
                  <a:schemeClr val="tx1"/>
                </a:solidFill>
                <a:latin typeface="+mn-lt"/>
                <a:ea typeface="+mn-ea"/>
                <a:cs typeface="+mn-cs"/>
              </a:rPr>
              <a:t>, 2011, S. 22)</a:t>
            </a:r>
          </a:p>
          <a:p>
            <a:endParaRPr lang="de-DE" sz="1200" b="0" i="0" u="none" strike="noStrike" kern="1200" baseline="0" dirty="0" smtClean="0">
              <a:solidFill>
                <a:schemeClr val="tx1"/>
              </a:solidFill>
              <a:latin typeface="+mn-lt"/>
              <a:ea typeface="+mn-ea"/>
              <a:cs typeface="+mn-cs"/>
            </a:endParaRPr>
          </a:p>
          <a:p>
            <a:r>
              <a:rPr lang="de-DE" sz="1200" b="1" i="0" u="none" strike="noStrike" kern="1200" baseline="0" dirty="0" smtClean="0">
                <a:solidFill>
                  <a:schemeClr val="tx1"/>
                </a:solidFill>
                <a:latin typeface="+mn-lt"/>
                <a:ea typeface="+mn-ea"/>
                <a:cs typeface="+mn-cs"/>
              </a:rPr>
              <a:t>Rollenspiele sind keine Schauspiele. </a:t>
            </a:r>
            <a:r>
              <a:rPr lang="de-DE" sz="1200" b="0" i="0" u="none" strike="noStrike" kern="1200" baseline="0" dirty="0" smtClean="0">
                <a:solidFill>
                  <a:schemeClr val="tx1"/>
                </a:solidFill>
                <a:latin typeface="+mn-lt"/>
                <a:ea typeface="+mn-ea"/>
                <a:cs typeface="+mn-cs"/>
              </a:rPr>
              <a:t>Die Erkundung sozialer Situationen und die Gedanken, Gefühle, Haltungen und Verhaltensweisen der gespielten Figuren stehen im Vordergrund. Die Präsentation für ein Publikum sollte bestenfalls ein Nebenprodukt sein, wenn alle Spieler zustimmen. Rollenspiele sind also szenische Verfahren, um Verhaltens- und Kommunikationsweisen eigener und fremder Rollen zu verstehen und letztlich zu gestalten. </a:t>
            </a:r>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5</a:t>
            </a:fld>
            <a:endParaRPr lang="de-DE"/>
          </a:p>
        </p:txBody>
      </p:sp>
    </p:spTree>
    <p:extLst>
      <p:ext uri="{BB962C8B-B14F-4D97-AF65-F5344CB8AC3E}">
        <p14:creationId xmlns:p14="http://schemas.microsoft.com/office/powerpoint/2010/main" val="16468665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rtl="0">
              <a:buFont typeface="Arial" panose="020B0604020202020204" pitchFamily="34" charset="0"/>
              <a:buChar char="•"/>
            </a:pPr>
            <a:r>
              <a:rPr lang="de-DE" sz="1200" b="0" i="0" u="none" strike="noStrike" kern="1200" baseline="0" dirty="0" smtClean="0">
                <a:solidFill>
                  <a:schemeClr val="tx1"/>
                </a:solidFill>
                <a:latin typeface="+mn-lt"/>
                <a:ea typeface="+mn-ea"/>
                <a:cs typeface="+mn-cs"/>
              </a:rPr>
              <a:t>[Die] Arbeit an Rollen-Haltungen kann durch Informationen unterstützt werden. </a:t>
            </a:r>
          </a:p>
          <a:p>
            <a:pPr marL="171450" indent="-171450" rtl="0">
              <a:buFont typeface="Arial" panose="020B0604020202020204" pitchFamily="34" charset="0"/>
              <a:buChar char="•"/>
            </a:pPr>
            <a:r>
              <a:rPr lang="de-DE" sz="1200" b="0" i="0" u="none" strike="noStrike" kern="1200" baseline="0" dirty="0" smtClean="0">
                <a:solidFill>
                  <a:schemeClr val="tx1"/>
                </a:solidFill>
                <a:latin typeface="+mn-lt"/>
                <a:ea typeface="+mn-ea"/>
                <a:cs typeface="+mn-cs"/>
              </a:rPr>
              <a:t>Die Spielleitung sollte daher jeder Rolle sowohl </a:t>
            </a:r>
            <a:r>
              <a:rPr lang="de-DE" sz="1200" b="1" i="0" u="none" strike="noStrike" kern="1200" baseline="0" dirty="0" smtClean="0">
                <a:solidFill>
                  <a:schemeClr val="tx1"/>
                </a:solidFill>
                <a:latin typeface="+mn-lt"/>
                <a:ea typeface="+mn-ea"/>
                <a:cs typeface="+mn-cs"/>
              </a:rPr>
              <a:t>klare Informationen über die Spielsituation </a:t>
            </a:r>
            <a:r>
              <a:rPr lang="de-DE" sz="1200" b="0" i="0" u="none" strike="noStrike" kern="1200" baseline="0" dirty="0" smtClean="0">
                <a:solidFill>
                  <a:schemeClr val="tx1"/>
                </a:solidFill>
                <a:latin typeface="+mn-lt"/>
                <a:ea typeface="+mn-ea"/>
                <a:cs typeface="+mn-cs"/>
              </a:rPr>
              <a:t>und den </a:t>
            </a:r>
            <a:r>
              <a:rPr lang="de-DE" sz="1200" b="1" i="0" u="none" strike="noStrike" kern="1200" baseline="0" dirty="0" smtClean="0">
                <a:solidFill>
                  <a:schemeClr val="tx1"/>
                </a:solidFill>
                <a:latin typeface="+mn-lt"/>
                <a:ea typeface="+mn-ea"/>
                <a:cs typeface="+mn-cs"/>
              </a:rPr>
              <a:t>Spielablauf</a:t>
            </a:r>
            <a:r>
              <a:rPr lang="de-DE" sz="1200" b="0" i="0" u="none" strike="noStrike" kern="1200" baseline="0" dirty="0" smtClean="0">
                <a:solidFill>
                  <a:schemeClr val="tx1"/>
                </a:solidFill>
                <a:latin typeface="+mn-lt"/>
                <a:ea typeface="+mn-ea"/>
                <a:cs typeface="+mn-cs"/>
              </a:rPr>
              <a:t> sowie </a:t>
            </a:r>
            <a:r>
              <a:rPr lang="de-DE" sz="1200" b="1" i="0" u="none" strike="noStrike" kern="1200" baseline="0" dirty="0" smtClean="0">
                <a:solidFill>
                  <a:schemeClr val="tx1"/>
                </a:solidFill>
                <a:latin typeface="+mn-lt"/>
                <a:ea typeface="+mn-ea"/>
                <a:cs typeface="+mn-cs"/>
              </a:rPr>
              <a:t>spezifische Rolleninformationen </a:t>
            </a:r>
            <a:r>
              <a:rPr lang="de-DE" sz="1200" b="0" i="0" u="none" strike="noStrike" kern="1200" baseline="0" dirty="0" smtClean="0">
                <a:solidFill>
                  <a:schemeClr val="tx1"/>
                </a:solidFill>
                <a:latin typeface="+mn-lt"/>
                <a:ea typeface="+mn-ea"/>
                <a:cs typeface="+mn-cs"/>
              </a:rPr>
              <a:t>zur Verfügung stellen. Klare </a:t>
            </a:r>
            <a:r>
              <a:rPr lang="de-DE" sz="1200" b="1" i="0" u="none" strike="noStrike" kern="1200" baseline="0" dirty="0" smtClean="0">
                <a:solidFill>
                  <a:schemeClr val="tx1"/>
                </a:solidFill>
                <a:latin typeface="+mn-lt"/>
                <a:ea typeface="+mn-ea"/>
                <a:cs typeface="+mn-cs"/>
              </a:rPr>
              <a:t>Spielregeln</a:t>
            </a:r>
            <a:r>
              <a:rPr lang="de-DE" sz="1200" b="0" i="0" u="none" strike="noStrike" kern="1200" baseline="0" dirty="0" smtClean="0">
                <a:solidFill>
                  <a:schemeClr val="tx1"/>
                </a:solidFill>
                <a:latin typeface="+mn-lt"/>
                <a:ea typeface="+mn-ea"/>
                <a:cs typeface="+mn-cs"/>
              </a:rPr>
              <a:t> geben die Spielstruktur vor. </a:t>
            </a:r>
          </a:p>
          <a:p>
            <a:pPr marL="171450" indent="-171450" rtl="0">
              <a:buFont typeface="Arial" panose="020B0604020202020204" pitchFamily="34" charset="0"/>
              <a:buChar char="•"/>
            </a:pPr>
            <a:r>
              <a:rPr lang="de-DE" sz="1200" b="0" i="0" u="none" strike="noStrike" kern="1200" baseline="0" dirty="0" smtClean="0">
                <a:solidFill>
                  <a:schemeClr val="tx1"/>
                </a:solidFill>
                <a:latin typeface="+mn-lt"/>
                <a:ea typeface="+mn-ea"/>
                <a:cs typeface="+mn-cs"/>
              </a:rPr>
              <a:t>Dabei ist besonders wichtig zu </a:t>
            </a:r>
            <a:r>
              <a:rPr lang="de-DE" sz="1200" b="1" i="0" u="none" strike="noStrike" kern="1200" baseline="0" dirty="0" smtClean="0">
                <a:solidFill>
                  <a:schemeClr val="tx1"/>
                </a:solidFill>
                <a:latin typeface="+mn-lt"/>
                <a:ea typeface="+mn-ea"/>
                <a:cs typeface="+mn-cs"/>
              </a:rPr>
              <a:t>klären, wann eine Spielsituation genau beginnt</a:t>
            </a:r>
            <a:r>
              <a:rPr lang="de-DE" sz="1200" b="0" i="0" u="none" strike="noStrike" kern="1200" baseline="0" dirty="0" smtClean="0">
                <a:solidFill>
                  <a:schemeClr val="tx1"/>
                </a:solidFill>
                <a:latin typeface="+mn-lt"/>
                <a:ea typeface="+mn-ea"/>
                <a:cs typeface="+mn-cs"/>
              </a:rPr>
              <a:t>, endet und welche Interaktionen den Spielern während des Spiels möglich und erlaubt sind. </a:t>
            </a:r>
          </a:p>
          <a:p>
            <a:pPr marL="171450" indent="-171450" rtl="0">
              <a:buFont typeface="Arial" panose="020B0604020202020204" pitchFamily="34" charset="0"/>
              <a:buChar char="•"/>
            </a:pPr>
            <a:r>
              <a:rPr lang="de-DE" sz="1200" b="0" i="0" u="none" strike="noStrike" kern="1200" baseline="0" dirty="0" smtClean="0">
                <a:solidFill>
                  <a:schemeClr val="tx1"/>
                </a:solidFill>
                <a:latin typeface="+mn-lt"/>
                <a:ea typeface="+mn-ea"/>
                <a:cs typeface="+mn-cs"/>
              </a:rPr>
              <a:t>Es kann sinnvoll sein, Spielsituationen mit einem Klatschen, dem Ton eines Gongs oder anderen Ritualen beginnen zu lassen. Solche verabredeten Spielrituale gewährleisten einerseits die Synchronisation der Rollen-Einnahme durch alle Spieler. Sie erlauben es den Spielern darüber hinaus, in jeder Phase des Rollenspiels klar zwischen Rolle und Ich zu unterscheiden. </a:t>
            </a:r>
          </a:p>
          <a:p>
            <a:pPr marL="171450" indent="-171450" rtl="0">
              <a:buFont typeface="Arial" panose="020B0604020202020204" pitchFamily="34" charset="0"/>
              <a:buChar char="•"/>
            </a:pPr>
            <a:r>
              <a:rPr lang="de-DE" sz="1200" b="0" i="0" u="none" strike="noStrike" kern="1200" baseline="0" dirty="0" smtClean="0">
                <a:solidFill>
                  <a:schemeClr val="tx1"/>
                </a:solidFill>
                <a:latin typeface="+mn-lt"/>
                <a:ea typeface="+mn-ea"/>
                <a:cs typeface="+mn-cs"/>
              </a:rPr>
              <a:t>Ebenso klar sollte es sein, ob </a:t>
            </a:r>
            <a:r>
              <a:rPr lang="de-DE" sz="1200" b="1" i="0" u="none" strike="noStrike" kern="1200" baseline="0" dirty="0" smtClean="0">
                <a:solidFill>
                  <a:schemeClr val="tx1"/>
                </a:solidFill>
                <a:latin typeface="+mn-lt"/>
                <a:ea typeface="+mn-ea"/>
                <a:cs typeface="+mn-cs"/>
              </a:rPr>
              <a:t>Reflexionsphasen</a:t>
            </a:r>
            <a:r>
              <a:rPr lang="de-DE" sz="1200" b="0" i="0" u="none" strike="noStrike" kern="1200" baseline="0" dirty="0" smtClean="0">
                <a:solidFill>
                  <a:schemeClr val="tx1"/>
                </a:solidFill>
                <a:latin typeface="+mn-lt"/>
                <a:ea typeface="+mn-ea"/>
                <a:cs typeface="+mn-cs"/>
              </a:rPr>
              <a:t> aus der </a:t>
            </a:r>
            <a:r>
              <a:rPr lang="de-DE" sz="1200" b="1" i="0" u="none" strike="noStrike" kern="1200" baseline="0" dirty="0" smtClean="0">
                <a:solidFill>
                  <a:schemeClr val="tx1"/>
                </a:solidFill>
                <a:latin typeface="+mn-lt"/>
                <a:ea typeface="+mn-ea"/>
                <a:cs typeface="+mn-cs"/>
              </a:rPr>
              <a:t>Rollen- oder aus der Ich-Perspektive </a:t>
            </a:r>
            <a:r>
              <a:rPr lang="de-DE" sz="1200" b="0" i="0" u="none" strike="noStrike" kern="1200" baseline="0" dirty="0" smtClean="0">
                <a:solidFill>
                  <a:schemeClr val="tx1"/>
                </a:solidFill>
                <a:latin typeface="+mn-lt"/>
                <a:ea typeface="+mn-ea"/>
                <a:cs typeface="+mn-cs"/>
              </a:rPr>
              <a:t>gestaltet werden sollen.  [...] </a:t>
            </a:r>
          </a:p>
          <a:p>
            <a:pPr marL="171450" indent="-171450" rtl="0">
              <a:buFont typeface="Arial" panose="020B0604020202020204" pitchFamily="34" charset="0"/>
              <a:buChar char="•"/>
            </a:pPr>
            <a:r>
              <a:rPr lang="de-DE" sz="1200" b="0" i="0" u="none" strike="noStrike" kern="1200" baseline="0" dirty="0" smtClean="0">
                <a:solidFill>
                  <a:schemeClr val="tx1"/>
                </a:solidFill>
                <a:latin typeface="+mn-lt"/>
                <a:ea typeface="+mn-ea"/>
                <a:cs typeface="+mn-cs"/>
              </a:rPr>
              <a:t>Wenn jemand eine </a:t>
            </a:r>
            <a:r>
              <a:rPr lang="de-DE" sz="1200" b="1" i="0" u="none" strike="noStrike" kern="1200" baseline="0" dirty="0" smtClean="0">
                <a:solidFill>
                  <a:schemeClr val="tx1"/>
                </a:solidFill>
                <a:latin typeface="+mn-lt"/>
                <a:ea typeface="+mn-ea"/>
                <a:cs typeface="+mn-cs"/>
              </a:rPr>
              <a:t>unbeliebte oder sozial unerwünschte Rolle übernimmt</a:t>
            </a:r>
            <a:r>
              <a:rPr lang="de-DE" sz="1200" b="0" i="0" u="none" strike="noStrike" kern="1200" baseline="0" dirty="0" smtClean="0">
                <a:solidFill>
                  <a:schemeClr val="tx1"/>
                </a:solidFill>
                <a:latin typeface="+mn-lt"/>
                <a:ea typeface="+mn-ea"/>
                <a:cs typeface="+mn-cs"/>
              </a:rPr>
              <a:t>, ist für ihn ein </a:t>
            </a:r>
            <a:r>
              <a:rPr lang="de-DE" sz="1200" b="1" i="0" u="none" strike="noStrike" kern="1200" baseline="0" dirty="0" smtClean="0">
                <a:solidFill>
                  <a:schemeClr val="tx1"/>
                </a:solidFill>
                <a:latin typeface="+mn-lt"/>
                <a:ea typeface="+mn-ea"/>
                <a:cs typeface="+mn-cs"/>
              </a:rPr>
              <a:t>Rollenschutz</a:t>
            </a:r>
            <a:r>
              <a:rPr lang="de-DE" sz="1200" b="0" i="0" u="none" strike="noStrike" kern="1200" baseline="0" dirty="0" smtClean="0">
                <a:solidFill>
                  <a:schemeClr val="tx1"/>
                </a:solidFill>
                <a:latin typeface="+mn-lt"/>
                <a:ea typeface="+mn-ea"/>
                <a:cs typeface="+mn-cs"/>
              </a:rPr>
              <a:t> von besonderer Bedeutung. Erst dann kann sich ein Spieler rollenkonform verhalten, obwohl er aus  der Ich-Perspektive sein Rollenverhalten vielleicht sogar ablehnen würde. Es muss klar sein: Wer spielt, ist nicht ich, sondern Rolle.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baseline="0" dirty="0" smtClean="0">
                <a:solidFill>
                  <a:schemeClr val="tx1"/>
                </a:solidFill>
                <a:latin typeface="+mn-lt"/>
                <a:ea typeface="+mn-ea"/>
                <a:cs typeface="+mn-cs"/>
              </a:rPr>
              <a:t>(Quelle: </a:t>
            </a:r>
            <a:r>
              <a:rPr lang="de-DE" sz="1200" b="0" i="0" u="none" strike="noStrike" kern="1200" baseline="0" dirty="0" err="1" smtClean="0">
                <a:solidFill>
                  <a:schemeClr val="tx1"/>
                </a:solidFill>
                <a:latin typeface="+mn-lt"/>
                <a:ea typeface="+mn-ea"/>
                <a:cs typeface="+mn-cs"/>
              </a:rPr>
              <a:t>Eilks</a:t>
            </a:r>
            <a:r>
              <a:rPr lang="de-DE" sz="1200" b="0" i="0" u="none" strike="noStrike" kern="1200" baseline="0" dirty="0" smtClean="0">
                <a:solidFill>
                  <a:schemeClr val="tx1"/>
                </a:solidFill>
                <a:latin typeface="+mn-lt"/>
                <a:ea typeface="+mn-ea"/>
                <a:cs typeface="+mn-cs"/>
              </a:rPr>
              <a:t> (2011), S. 20)</a:t>
            </a:r>
            <a:endParaRPr lang="de-DE" dirty="0" smtClean="0"/>
          </a:p>
          <a:p>
            <a:pPr rtl="0"/>
            <a:endParaRPr lang="de-DE" sz="1200" b="0" i="0" u="none" strike="noStrike" kern="1200" baseline="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4330018F-F620-4007-9FB1-91CA208F0F13}" type="slidenum">
              <a:rPr lang="de-DE" smtClean="0"/>
              <a:t>6</a:t>
            </a:fld>
            <a:endParaRPr lang="de-DE"/>
          </a:p>
        </p:txBody>
      </p:sp>
    </p:spTree>
    <p:extLst>
      <p:ext uri="{BB962C8B-B14F-4D97-AF65-F5344CB8AC3E}">
        <p14:creationId xmlns:p14="http://schemas.microsoft.com/office/powerpoint/2010/main" val="1916095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Nicht im Detail erklären</a:t>
            </a:r>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7</a:t>
            </a:fld>
            <a:endParaRPr lang="de-DE"/>
          </a:p>
        </p:txBody>
      </p:sp>
    </p:spTree>
    <p:extLst>
      <p:ext uri="{BB962C8B-B14F-4D97-AF65-F5344CB8AC3E}">
        <p14:creationId xmlns:p14="http://schemas.microsoft.com/office/powerpoint/2010/main" val="11788568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Kurz auf die einzelnen Phasen eingehen und erläutern, welche wir heute erproben und welche ausbleiben</a:t>
            </a:r>
          </a:p>
          <a:p>
            <a:r>
              <a:rPr lang="de-DE" dirty="0" smtClean="0"/>
              <a:t>Hinweis zu besonderer</a:t>
            </a:r>
            <a:r>
              <a:rPr lang="de-DE" baseline="0" dirty="0" smtClean="0"/>
              <a:t> Situation des virtuellen Formats: Bezug zu derzeitigen politischen Konferenzen etc. die ebenfalls Online durchgeführt werden müssen</a:t>
            </a:r>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8</a:t>
            </a:fld>
            <a:endParaRPr lang="de-DE"/>
          </a:p>
        </p:txBody>
      </p:sp>
    </p:spTree>
    <p:extLst>
      <p:ext uri="{BB962C8B-B14F-4D97-AF65-F5344CB8AC3E}">
        <p14:creationId xmlns:p14="http://schemas.microsoft.com/office/powerpoint/2010/main" val="27913284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smtClean="0"/>
              <a:t>Szenario</a:t>
            </a:r>
            <a:r>
              <a:rPr lang="de-DE" dirty="0" smtClean="0"/>
              <a:t>:</a:t>
            </a:r>
          </a:p>
          <a:p>
            <a:r>
              <a:rPr lang="de-DE" sz="1200" b="0" i="0" u="none" strike="noStrike" kern="1200" baseline="0" dirty="0" smtClean="0">
                <a:solidFill>
                  <a:schemeClr val="tx1"/>
                </a:solidFill>
                <a:latin typeface="+mn-lt"/>
                <a:ea typeface="+mn-ea"/>
                <a:cs typeface="+mn-cs"/>
              </a:rPr>
              <a:t>Immer mehr Menschen kaufen online ein und bestellen ihre Waren im Internet. Bei einer Internetbestellung</a:t>
            </a:r>
          </a:p>
          <a:p>
            <a:r>
              <a:rPr lang="de-DE" sz="1200" b="0" i="0" u="none" strike="noStrike" kern="1200" baseline="0" dirty="0" smtClean="0">
                <a:solidFill>
                  <a:schemeClr val="tx1"/>
                </a:solidFill>
                <a:latin typeface="+mn-lt"/>
                <a:ea typeface="+mn-ea"/>
                <a:cs typeface="+mn-cs"/>
              </a:rPr>
              <a:t>entstehen CO2-Emissionen und es wird Energie benötigt. Der Hauptfaktor bei der Energiebilanz eines Einkaufs für die CO2-Emissionen stellt der Sektor</a:t>
            </a:r>
          </a:p>
          <a:p>
            <a:r>
              <a:rPr lang="de-DE" sz="1200" b="0" i="0" u="none" strike="noStrike" kern="1200" baseline="0" dirty="0" smtClean="0">
                <a:solidFill>
                  <a:schemeClr val="tx1"/>
                </a:solidFill>
                <a:latin typeface="+mn-lt"/>
                <a:ea typeface="+mn-ea"/>
                <a:cs typeface="+mn-cs"/>
              </a:rPr>
              <a:t>Verkehr und Transport dar. Beim Online-Shopping spielt der Warenumtausch, das sogenannte</a:t>
            </a:r>
          </a:p>
          <a:p>
            <a:r>
              <a:rPr lang="de-DE" sz="1200" b="0" i="1" u="none" strike="noStrike" kern="1200" baseline="0" dirty="0" err="1" smtClean="0">
                <a:solidFill>
                  <a:schemeClr val="tx1"/>
                </a:solidFill>
                <a:latin typeface="+mn-lt"/>
                <a:ea typeface="+mn-ea"/>
                <a:cs typeface="+mn-cs"/>
              </a:rPr>
              <a:t>Retourengeschäft</a:t>
            </a:r>
            <a:r>
              <a:rPr lang="de-DE" sz="1200" b="0" i="0" u="none" strike="noStrike" kern="1200" baseline="0" dirty="0" smtClean="0">
                <a:solidFill>
                  <a:schemeClr val="tx1"/>
                </a:solidFill>
                <a:latin typeface="+mn-lt"/>
                <a:ea typeface="+mn-ea"/>
                <a:cs typeface="+mn-cs"/>
              </a:rPr>
              <a:t>, eine bedeutende Rolle, da auf diese Weise zusätzliche Transportwege von Waren</a:t>
            </a:r>
          </a:p>
          <a:p>
            <a:r>
              <a:rPr lang="de-DE" sz="1200" b="0" i="0" u="none" strike="noStrike" kern="1200" baseline="0" dirty="0" smtClean="0">
                <a:solidFill>
                  <a:schemeClr val="tx1"/>
                </a:solidFill>
                <a:latin typeface="+mn-lt"/>
                <a:ea typeface="+mn-ea"/>
                <a:cs typeface="+mn-cs"/>
              </a:rPr>
              <a:t>verursacht werden. Viele Online-Händler bieten ihren Kunden die Möglichkeit eines kostenlosen</a:t>
            </a:r>
          </a:p>
          <a:p>
            <a:r>
              <a:rPr lang="de-DE" sz="1200" b="0" i="0" u="none" strike="noStrike" kern="1200" baseline="0" dirty="0" smtClean="0">
                <a:solidFill>
                  <a:schemeClr val="tx1"/>
                </a:solidFill>
                <a:latin typeface="+mn-lt"/>
                <a:ea typeface="+mn-ea"/>
                <a:cs typeface="+mn-cs"/>
              </a:rPr>
              <a:t>Warenumtauschs an. Zahlreiche Kunden nutzen dieses Angebot, um verschiedene Waren zu bestellen,</a:t>
            </a:r>
          </a:p>
          <a:p>
            <a:r>
              <a:rPr lang="de-DE" sz="1200" b="0" i="0" u="none" strike="noStrike" kern="1200" baseline="0" dirty="0" smtClean="0">
                <a:solidFill>
                  <a:schemeClr val="tx1"/>
                </a:solidFill>
                <a:latin typeface="+mn-lt"/>
                <a:ea typeface="+mn-ea"/>
                <a:cs typeface="+mn-cs"/>
              </a:rPr>
              <a:t>vergleichen, auszuprobieren und dann wieder umzutauschen. Auf diese Weise tragen die Kunden</a:t>
            </a:r>
          </a:p>
          <a:p>
            <a:r>
              <a:rPr lang="de-DE" sz="1200" b="0" i="0" u="none" strike="noStrike" kern="1200" baseline="0" dirty="0" smtClean="0">
                <a:solidFill>
                  <a:schemeClr val="tx1"/>
                </a:solidFill>
                <a:latin typeface="+mn-lt"/>
                <a:ea typeface="+mn-ea"/>
                <a:cs typeface="+mn-cs"/>
              </a:rPr>
              <a:t>unbewusst zu mehr Warentransporten und damit verbundenen CO2-Emissionen bei.</a:t>
            </a:r>
          </a:p>
          <a:p>
            <a:r>
              <a:rPr lang="de-DE" sz="1200" b="0" i="0" u="none" strike="noStrike" kern="1200" baseline="0" dirty="0" smtClean="0">
                <a:solidFill>
                  <a:schemeClr val="tx1"/>
                </a:solidFill>
                <a:latin typeface="+mn-lt"/>
                <a:ea typeface="+mn-ea"/>
                <a:cs typeface="+mn-cs"/>
              </a:rPr>
              <a:t>Die CO2-Emissionen beeinflussen wiederum den Treibhauseffekt unserer Erde und führen zu einer</a:t>
            </a:r>
          </a:p>
          <a:p>
            <a:r>
              <a:rPr lang="de-DE" sz="1200" b="0" i="0" u="none" strike="noStrike" kern="1200" baseline="0" dirty="0" smtClean="0">
                <a:solidFill>
                  <a:schemeClr val="tx1"/>
                </a:solidFill>
                <a:latin typeface="+mn-lt"/>
                <a:ea typeface="+mn-ea"/>
                <a:cs typeface="+mn-cs"/>
              </a:rPr>
              <a:t>Verstärkung der Erderwärmung. </a:t>
            </a:r>
          </a:p>
          <a:p>
            <a:r>
              <a:rPr lang="de-DE" sz="1200" b="0" i="0" u="none" strike="noStrike" kern="1200" baseline="0" dirty="0" smtClean="0">
                <a:solidFill>
                  <a:schemeClr val="tx1"/>
                </a:solidFill>
                <a:latin typeface="+mn-lt"/>
                <a:ea typeface="+mn-ea"/>
                <a:cs typeface="+mn-cs"/>
              </a:rPr>
              <a:t>Politik und Gesellschaft suchen nach verschiedenen Wegen, um CO2-Emissionen zu senken. In der</a:t>
            </a:r>
          </a:p>
          <a:p>
            <a:r>
              <a:rPr lang="de-DE" sz="1200" b="0" i="0" u="none" strike="noStrike" kern="1200" baseline="0" dirty="0" smtClean="0">
                <a:solidFill>
                  <a:schemeClr val="tx1"/>
                </a:solidFill>
                <a:latin typeface="+mn-lt"/>
                <a:ea typeface="+mn-ea"/>
                <a:cs typeface="+mn-cs"/>
              </a:rPr>
              <a:t>heutigen Podiumsdiskussion soll diskutiert werden, ob es zukünftig Online-Firmen gesetzlich verboten</a:t>
            </a:r>
          </a:p>
          <a:p>
            <a:r>
              <a:rPr lang="de-DE" sz="1200" b="0" i="0" u="none" strike="noStrike" kern="1200" baseline="0" dirty="0" smtClean="0">
                <a:solidFill>
                  <a:schemeClr val="tx1"/>
                </a:solidFill>
                <a:latin typeface="+mn-lt"/>
                <a:ea typeface="+mn-ea"/>
                <a:cs typeface="+mn-cs"/>
              </a:rPr>
              <a:t>werden sollte, „kostenlose Retouren“ anzubieten, um so die damit verbundenen CO2-Emissionen</a:t>
            </a:r>
          </a:p>
          <a:p>
            <a:r>
              <a:rPr lang="de-DE" sz="1200" b="0" i="0" u="none" strike="noStrike" kern="1200" baseline="0" dirty="0" smtClean="0">
                <a:solidFill>
                  <a:schemeClr val="tx1"/>
                </a:solidFill>
                <a:latin typeface="+mn-lt"/>
                <a:ea typeface="+mn-ea"/>
                <a:cs typeface="+mn-cs"/>
              </a:rPr>
              <a:t>zu verringern.</a:t>
            </a:r>
            <a:endParaRPr lang="de-DE" dirty="0"/>
          </a:p>
        </p:txBody>
      </p:sp>
      <p:sp>
        <p:nvSpPr>
          <p:cNvPr id="4" name="Foliennummernplatzhalter 3"/>
          <p:cNvSpPr>
            <a:spLocks noGrp="1"/>
          </p:cNvSpPr>
          <p:nvPr>
            <p:ph type="sldNum" sz="quarter" idx="10"/>
          </p:nvPr>
        </p:nvSpPr>
        <p:spPr/>
        <p:txBody>
          <a:bodyPr/>
          <a:lstStyle/>
          <a:p>
            <a:fld id="{4330018F-F620-4007-9FB1-91CA208F0F13}" type="slidenum">
              <a:rPr lang="de-DE" smtClean="0"/>
              <a:t>10</a:t>
            </a:fld>
            <a:endParaRPr lang="de-DE"/>
          </a:p>
        </p:txBody>
      </p:sp>
    </p:spTree>
    <p:extLst>
      <p:ext uri="{BB962C8B-B14F-4D97-AF65-F5344CB8AC3E}">
        <p14:creationId xmlns:p14="http://schemas.microsoft.com/office/powerpoint/2010/main" val="3137769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Formatvorlagen des Textmasters bearbeiten</a:t>
            </a:r>
          </a:p>
        </p:txBody>
      </p:sp>
      <p:sp>
        <p:nvSpPr>
          <p:cNvPr id="4" name="Datumsplatzhalter 3"/>
          <p:cNvSpPr>
            <a:spLocks noGrp="1"/>
          </p:cNvSpPr>
          <p:nvPr>
            <p:ph type="dt" sz="half" idx="10"/>
          </p:nvPr>
        </p:nvSpPr>
        <p:spPr/>
        <p:txBody>
          <a:bodyPr/>
          <a:lstStyle/>
          <a:p>
            <a:fld id="{42606B7A-08A4-4532-BDEC-92AB875A742F}" type="datetimeFigureOut">
              <a:rPr lang="de-DE" smtClean="0"/>
              <a:t>20.05.2022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EAB11DB-10B6-43B7-85C1-4D9784FBD6D9}" type="slidenum">
              <a:rPr lang="de-DE" smtClean="0"/>
              <a:t>‹Nr.›</a:t>
            </a:fld>
            <a:endParaRPr lang="de-DE"/>
          </a:p>
        </p:txBody>
      </p:sp>
    </p:spTree>
    <p:extLst>
      <p:ext uri="{BB962C8B-B14F-4D97-AF65-F5344CB8AC3E}">
        <p14:creationId xmlns:p14="http://schemas.microsoft.com/office/powerpoint/2010/main" val="26173114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42606B7A-08A4-4532-BDEC-92AB875A742F}" type="datetimeFigureOut">
              <a:rPr lang="de-DE" smtClean="0"/>
              <a:t>20.05.2022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EAB11DB-10B6-43B7-85C1-4D9784FBD6D9}" type="slidenum">
              <a:rPr lang="de-DE" smtClean="0"/>
              <a:t>‹Nr.›</a:t>
            </a:fld>
            <a:endParaRPr lang="de-DE"/>
          </a:p>
        </p:txBody>
      </p:sp>
    </p:spTree>
    <p:extLst>
      <p:ext uri="{BB962C8B-B14F-4D97-AF65-F5344CB8AC3E}">
        <p14:creationId xmlns:p14="http://schemas.microsoft.com/office/powerpoint/2010/main" val="147228315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42606B7A-08A4-4532-BDEC-92AB875A742F}" type="datetimeFigureOut">
              <a:rPr lang="de-DE" smtClean="0"/>
              <a:t>20.05.2022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EAB11DB-10B6-43B7-85C1-4D9784FBD6D9}" type="slidenum">
              <a:rPr lang="de-DE" smtClean="0"/>
              <a:t>‹Nr.›</a:t>
            </a:fld>
            <a:endParaRPr lang="de-DE"/>
          </a:p>
        </p:txBody>
      </p:sp>
    </p:spTree>
    <p:extLst>
      <p:ext uri="{BB962C8B-B14F-4D97-AF65-F5344CB8AC3E}">
        <p14:creationId xmlns:p14="http://schemas.microsoft.com/office/powerpoint/2010/main" val="324838229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a:xfrm>
            <a:off x="9829800" y="6507797"/>
            <a:ext cx="2743200" cy="365125"/>
          </a:xfrm>
          <a:prstGeom prst="rect">
            <a:avLst/>
          </a:prstGeom>
        </p:spPr>
        <p:txBody>
          <a:bodyPr/>
          <a:lstStyle>
            <a:lvl1pPr>
              <a:defRPr>
                <a:solidFill>
                  <a:schemeClr val="bg1"/>
                </a:solidFill>
              </a:defRPr>
            </a:lvl1pPr>
          </a:lstStyle>
          <a:p>
            <a:fld id="{9EED377F-6F2F-4639-ACF3-CA5FC3B89191}" type="slidenum">
              <a:rPr lang="de-DE" smtClean="0"/>
              <a:pPr/>
              <a:t>‹Nr.›</a:t>
            </a:fld>
            <a:endParaRPr lang="de-DE" dirty="0"/>
          </a:p>
        </p:txBody>
      </p:sp>
    </p:spTree>
    <p:extLst>
      <p:ext uri="{BB962C8B-B14F-4D97-AF65-F5344CB8AC3E}">
        <p14:creationId xmlns:p14="http://schemas.microsoft.com/office/powerpoint/2010/main" val="277211832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dirty="0" smtClean="0"/>
              <a:t>Formatvorlagen des Textmasters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10"/>
          </p:nvPr>
        </p:nvSpPr>
        <p:spPr/>
        <p:txBody>
          <a:bodyPr/>
          <a:lstStyle/>
          <a:p>
            <a:endParaRPr lang="de-DE" i="1" dirty="0"/>
          </a:p>
        </p:txBody>
      </p:sp>
      <p:sp>
        <p:nvSpPr>
          <p:cNvPr id="5" name="Fußzeilenplatzhalter 4"/>
          <p:cNvSpPr>
            <a:spLocks noGrp="1"/>
          </p:cNvSpPr>
          <p:nvPr>
            <p:ph type="ftr" sz="quarter" idx="11"/>
          </p:nvPr>
        </p:nvSpPr>
        <p:spPr>
          <a:xfrm>
            <a:off x="2457450" y="6612230"/>
            <a:ext cx="3638550" cy="365125"/>
          </a:xfrm>
        </p:spPr>
        <p:txBody>
          <a:bodyPr/>
          <a:lstStyle/>
          <a:p>
            <a:endParaRPr lang="de-DE" dirty="0"/>
          </a:p>
        </p:txBody>
      </p:sp>
      <p:sp>
        <p:nvSpPr>
          <p:cNvPr id="6" name="Foliennummernplatzhalter 5"/>
          <p:cNvSpPr>
            <a:spLocks noGrp="1"/>
          </p:cNvSpPr>
          <p:nvPr>
            <p:ph type="sldNum" sz="quarter" idx="12"/>
          </p:nvPr>
        </p:nvSpPr>
        <p:spPr>
          <a:xfrm>
            <a:off x="8610600" y="5929947"/>
            <a:ext cx="2743200" cy="365125"/>
          </a:xfrm>
          <a:prstGeom prst="rect">
            <a:avLst/>
          </a:prstGeom>
        </p:spPr>
        <p:txBody>
          <a:bodyPr/>
          <a:lstStyle/>
          <a:p>
            <a:fld id="{9EED377F-6F2F-4639-ACF3-CA5FC3B89191}" type="slidenum">
              <a:rPr lang="de-DE" smtClean="0"/>
              <a:t>‹Nr.›</a:t>
            </a:fld>
            <a:endParaRPr lang="de-DE"/>
          </a:p>
        </p:txBody>
      </p:sp>
    </p:spTree>
    <p:extLst>
      <p:ext uri="{BB962C8B-B14F-4D97-AF65-F5344CB8AC3E}">
        <p14:creationId xmlns:p14="http://schemas.microsoft.com/office/powerpoint/2010/main" val="199739066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Formatvorlagen des Textmasters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a:xfrm>
            <a:off x="8610600" y="5929947"/>
            <a:ext cx="2743200" cy="365125"/>
          </a:xfrm>
          <a:prstGeom prst="rect">
            <a:avLst/>
          </a:prstGeom>
        </p:spPr>
        <p:txBody>
          <a:bodyPr/>
          <a:lstStyle/>
          <a:p>
            <a:fld id="{9EED377F-6F2F-4639-ACF3-CA5FC3B89191}" type="slidenum">
              <a:rPr lang="de-DE" smtClean="0"/>
              <a:t>‹Nr.›</a:t>
            </a:fld>
            <a:endParaRPr lang="de-DE"/>
          </a:p>
        </p:txBody>
      </p:sp>
    </p:spTree>
    <p:extLst>
      <p:ext uri="{BB962C8B-B14F-4D97-AF65-F5344CB8AC3E}">
        <p14:creationId xmlns:p14="http://schemas.microsoft.com/office/powerpoint/2010/main" val="13786804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a:xfrm>
            <a:off x="8610600" y="5929947"/>
            <a:ext cx="2743200" cy="365125"/>
          </a:xfrm>
          <a:prstGeom prst="rect">
            <a:avLst/>
          </a:prstGeom>
        </p:spPr>
        <p:txBody>
          <a:bodyPr/>
          <a:lstStyle/>
          <a:p>
            <a:fld id="{9EED377F-6F2F-4639-ACF3-CA5FC3B89191}" type="slidenum">
              <a:rPr lang="de-DE" smtClean="0"/>
              <a:t>‹Nr.›</a:t>
            </a:fld>
            <a:endParaRPr lang="de-DE"/>
          </a:p>
        </p:txBody>
      </p:sp>
    </p:spTree>
    <p:extLst>
      <p:ext uri="{BB962C8B-B14F-4D97-AF65-F5344CB8AC3E}">
        <p14:creationId xmlns:p14="http://schemas.microsoft.com/office/powerpoint/2010/main" val="42062775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a:xfrm>
            <a:off x="8610600" y="5929947"/>
            <a:ext cx="2743200" cy="365125"/>
          </a:xfrm>
          <a:prstGeom prst="rect">
            <a:avLst/>
          </a:prstGeom>
        </p:spPr>
        <p:txBody>
          <a:bodyPr/>
          <a:lstStyle/>
          <a:p>
            <a:fld id="{9EED377F-6F2F-4639-ACF3-CA5FC3B89191}" type="slidenum">
              <a:rPr lang="de-DE" smtClean="0"/>
              <a:t>‹Nr.›</a:t>
            </a:fld>
            <a:endParaRPr lang="de-DE"/>
          </a:p>
        </p:txBody>
      </p:sp>
    </p:spTree>
    <p:extLst>
      <p:ext uri="{BB962C8B-B14F-4D97-AF65-F5344CB8AC3E}">
        <p14:creationId xmlns:p14="http://schemas.microsoft.com/office/powerpoint/2010/main" val="30485337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a:xfrm>
            <a:off x="8610600" y="5929947"/>
            <a:ext cx="2743200" cy="365125"/>
          </a:xfrm>
          <a:prstGeom prst="rect">
            <a:avLst/>
          </a:prstGeom>
        </p:spPr>
        <p:txBody>
          <a:bodyPr/>
          <a:lstStyle/>
          <a:p>
            <a:fld id="{9EED377F-6F2F-4639-ACF3-CA5FC3B89191}" type="slidenum">
              <a:rPr lang="de-DE" smtClean="0"/>
              <a:t>‹Nr.›</a:t>
            </a:fld>
            <a:endParaRPr lang="de-DE"/>
          </a:p>
        </p:txBody>
      </p:sp>
    </p:spTree>
    <p:extLst>
      <p:ext uri="{BB962C8B-B14F-4D97-AF65-F5344CB8AC3E}">
        <p14:creationId xmlns:p14="http://schemas.microsoft.com/office/powerpoint/2010/main" val="112558882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a:xfrm>
            <a:off x="8610600" y="5929947"/>
            <a:ext cx="2743200" cy="365125"/>
          </a:xfrm>
          <a:prstGeom prst="rect">
            <a:avLst/>
          </a:prstGeom>
        </p:spPr>
        <p:txBody>
          <a:bodyPr/>
          <a:lstStyle/>
          <a:p>
            <a:fld id="{9EED377F-6F2F-4639-ACF3-CA5FC3B89191}" type="slidenum">
              <a:rPr lang="de-DE" smtClean="0"/>
              <a:t>‹Nr.›</a:t>
            </a:fld>
            <a:endParaRPr lang="de-DE"/>
          </a:p>
        </p:txBody>
      </p:sp>
    </p:spTree>
    <p:extLst>
      <p:ext uri="{BB962C8B-B14F-4D97-AF65-F5344CB8AC3E}">
        <p14:creationId xmlns:p14="http://schemas.microsoft.com/office/powerpoint/2010/main" val="17958408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a:xfrm>
            <a:off x="8610600" y="5929947"/>
            <a:ext cx="2743200" cy="365125"/>
          </a:xfrm>
          <a:prstGeom prst="rect">
            <a:avLst/>
          </a:prstGeom>
        </p:spPr>
        <p:txBody>
          <a:bodyPr/>
          <a:lstStyle/>
          <a:p>
            <a:fld id="{9EED377F-6F2F-4639-ACF3-CA5FC3B89191}" type="slidenum">
              <a:rPr lang="de-DE" smtClean="0"/>
              <a:t>‹Nr.›</a:t>
            </a:fld>
            <a:endParaRPr lang="de-DE"/>
          </a:p>
        </p:txBody>
      </p:sp>
    </p:spTree>
    <p:extLst>
      <p:ext uri="{BB962C8B-B14F-4D97-AF65-F5344CB8AC3E}">
        <p14:creationId xmlns:p14="http://schemas.microsoft.com/office/powerpoint/2010/main" val="21419886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42606B7A-08A4-4532-BDEC-92AB875A742F}" type="datetimeFigureOut">
              <a:rPr lang="de-DE" smtClean="0"/>
              <a:t>20.05.2022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EAB11DB-10B6-43B7-85C1-4D9784FBD6D9}" type="slidenum">
              <a:rPr lang="de-DE" smtClean="0"/>
              <a:t>‹Nr.›</a:t>
            </a:fld>
            <a:endParaRPr lang="de-DE"/>
          </a:p>
        </p:txBody>
      </p:sp>
    </p:spTree>
    <p:extLst>
      <p:ext uri="{BB962C8B-B14F-4D97-AF65-F5344CB8AC3E}">
        <p14:creationId xmlns:p14="http://schemas.microsoft.com/office/powerpoint/2010/main" val="416081751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a:xfrm>
            <a:off x="8610600" y="5929947"/>
            <a:ext cx="2743200" cy="365125"/>
          </a:xfrm>
          <a:prstGeom prst="rect">
            <a:avLst/>
          </a:prstGeom>
        </p:spPr>
        <p:txBody>
          <a:bodyPr/>
          <a:lstStyle/>
          <a:p>
            <a:fld id="{9EED377F-6F2F-4639-ACF3-CA5FC3B89191}" type="slidenum">
              <a:rPr lang="de-DE" smtClean="0"/>
              <a:t>‹Nr.›</a:t>
            </a:fld>
            <a:endParaRPr lang="de-DE"/>
          </a:p>
        </p:txBody>
      </p:sp>
    </p:spTree>
    <p:extLst>
      <p:ext uri="{BB962C8B-B14F-4D97-AF65-F5344CB8AC3E}">
        <p14:creationId xmlns:p14="http://schemas.microsoft.com/office/powerpoint/2010/main" val="30861554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a:xfrm>
            <a:off x="8610600" y="5929947"/>
            <a:ext cx="2743200" cy="365125"/>
          </a:xfrm>
          <a:prstGeom prst="rect">
            <a:avLst/>
          </a:prstGeom>
        </p:spPr>
        <p:txBody>
          <a:bodyPr/>
          <a:lstStyle/>
          <a:p>
            <a:fld id="{9EED377F-6F2F-4639-ACF3-CA5FC3B89191}" type="slidenum">
              <a:rPr lang="de-DE" smtClean="0"/>
              <a:t>‹Nr.›</a:t>
            </a:fld>
            <a:endParaRPr lang="de-DE"/>
          </a:p>
        </p:txBody>
      </p:sp>
    </p:spTree>
    <p:extLst>
      <p:ext uri="{BB962C8B-B14F-4D97-AF65-F5344CB8AC3E}">
        <p14:creationId xmlns:p14="http://schemas.microsoft.com/office/powerpoint/2010/main" val="212797719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a:xfrm>
            <a:off x="8610600" y="5929947"/>
            <a:ext cx="2743200" cy="365125"/>
          </a:xfrm>
          <a:prstGeom prst="rect">
            <a:avLst/>
          </a:prstGeom>
        </p:spPr>
        <p:txBody>
          <a:bodyPr/>
          <a:lstStyle/>
          <a:p>
            <a:fld id="{9EED377F-6F2F-4639-ACF3-CA5FC3B89191}" type="slidenum">
              <a:rPr lang="de-DE" smtClean="0"/>
              <a:t>‹Nr.›</a:t>
            </a:fld>
            <a:endParaRPr lang="de-DE"/>
          </a:p>
        </p:txBody>
      </p:sp>
    </p:spTree>
    <p:extLst>
      <p:ext uri="{BB962C8B-B14F-4D97-AF65-F5344CB8AC3E}">
        <p14:creationId xmlns:p14="http://schemas.microsoft.com/office/powerpoint/2010/main" val="231744761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312838133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42606B7A-08A4-4532-BDEC-92AB875A742F}" type="datetimeFigureOut">
              <a:rPr lang="de-DE" smtClean="0"/>
              <a:t>20.05.2022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EAB11DB-10B6-43B7-85C1-4D9784FBD6D9}" type="slidenum">
              <a:rPr lang="de-DE" smtClean="0"/>
              <a:t>‹Nr.›</a:t>
            </a:fld>
            <a:endParaRPr lang="de-DE"/>
          </a:p>
        </p:txBody>
      </p:sp>
    </p:spTree>
    <p:extLst>
      <p:ext uri="{BB962C8B-B14F-4D97-AF65-F5344CB8AC3E}">
        <p14:creationId xmlns:p14="http://schemas.microsoft.com/office/powerpoint/2010/main" val="258994357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42606B7A-08A4-4532-BDEC-92AB875A742F}" type="datetimeFigureOut">
              <a:rPr lang="de-DE" smtClean="0"/>
              <a:t>20.05.2022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EAB11DB-10B6-43B7-85C1-4D9784FBD6D9}" type="slidenum">
              <a:rPr lang="de-DE" smtClean="0"/>
              <a:t>‹Nr.›</a:t>
            </a:fld>
            <a:endParaRPr lang="de-DE"/>
          </a:p>
        </p:txBody>
      </p:sp>
    </p:spTree>
    <p:extLst>
      <p:ext uri="{BB962C8B-B14F-4D97-AF65-F5344CB8AC3E}">
        <p14:creationId xmlns:p14="http://schemas.microsoft.com/office/powerpoint/2010/main" val="275076000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42606B7A-08A4-4532-BDEC-92AB875A742F}" type="datetimeFigureOut">
              <a:rPr lang="de-DE" smtClean="0"/>
              <a:t>20.05.2022</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EAB11DB-10B6-43B7-85C1-4D9784FBD6D9}" type="slidenum">
              <a:rPr lang="de-DE" smtClean="0"/>
              <a:t>‹Nr.›</a:t>
            </a:fld>
            <a:endParaRPr lang="de-DE"/>
          </a:p>
        </p:txBody>
      </p:sp>
    </p:spTree>
    <p:extLst>
      <p:ext uri="{BB962C8B-B14F-4D97-AF65-F5344CB8AC3E}">
        <p14:creationId xmlns:p14="http://schemas.microsoft.com/office/powerpoint/2010/main" val="295948695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42606B7A-08A4-4532-BDEC-92AB875A742F}" type="datetimeFigureOut">
              <a:rPr lang="de-DE" smtClean="0"/>
              <a:t>20.05.2022</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EAB11DB-10B6-43B7-85C1-4D9784FBD6D9}" type="slidenum">
              <a:rPr lang="de-DE" smtClean="0"/>
              <a:t>‹Nr.›</a:t>
            </a:fld>
            <a:endParaRPr lang="de-DE"/>
          </a:p>
        </p:txBody>
      </p:sp>
    </p:spTree>
    <p:extLst>
      <p:ext uri="{BB962C8B-B14F-4D97-AF65-F5344CB8AC3E}">
        <p14:creationId xmlns:p14="http://schemas.microsoft.com/office/powerpoint/2010/main" val="3245606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42606B7A-08A4-4532-BDEC-92AB875A742F}" type="datetimeFigureOut">
              <a:rPr lang="de-DE" smtClean="0"/>
              <a:t>20.05.2022</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EAB11DB-10B6-43B7-85C1-4D9784FBD6D9}" type="slidenum">
              <a:rPr lang="de-DE" smtClean="0"/>
              <a:t>‹Nr.›</a:t>
            </a:fld>
            <a:endParaRPr lang="de-DE"/>
          </a:p>
        </p:txBody>
      </p:sp>
    </p:spTree>
    <p:extLst>
      <p:ext uri="{BB962C8B-B14F-4D97-AF65-F5344CB8AC3E}">
        <p14:creationId xmlns:p14="http://schemas.microsoft.com/office/powerpoint/2010/main" val="21899835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42606B7A-08A4-4532-BDEC-92AB875A742F}" type="datetimeFigureOut">
              <a:rPr lang="de-DE" smtClean="0"/>
              <a:t>20.05.2022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EAB11DB-10B6-43B7-85C1-4D9784FBD6D9}" type="slidenum">
              <a:rPr lang="de-DE" smtClean="0"/>
              <a:t>‹Nr.›</a:t>
            </a:fld>
            <a:endParaRPr lang="de-DE"/>
          </a:p>
        </p:txBody>
      </p:sp>
    </p:spTree>
    <p:extLst>
      <p:ext uri="{BB962C8B-B14F-4D97-AF65-F5344CB8AC3E}">
        <p14:creationId xmlns:p14="http://schemas.microsoft.com/office/powerpoint/2010/main" val="24999463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42606B7A-08A4-4532-BDEC-92AB875A742F}" type="datetimeFigureOut">
              <a:rPr lang="de-DE" smtClean="0"/>
              <a:t>20.05.2022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EAB11DB-10B6-43B7-85C1-4D9784FBD6D9}" type="slidenum">
              <a:rPr lang="de-DE" smtClean="0"/>
              <a:t>‹Nr.›</a:t>
            </a:fld>
            <a:endParaRPr lang="de-DE"/>
          </a:p>
        </p:txBody>
      </p:sp>
    </p:spTree>
    <p:extLst>
      <p:ext uri="{BB962C8B-B14F-4D97-AF65-F5344CB8AC3E}">
        <p14:creationId xmlns:p14="http://schemas.microsoft.com/office/powerpoint/2010/main" val="1047953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smtClean="0"/>
              <a:t>Formatvorlagen des Textmasters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606B7A-08A4-4532-BDEC-92AB875A742F}" type="datetimeFigureOut">
              <a:rPr lang="de-DE" smtClean="0"/>
              <a:t>20.05.2022</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AB11DB-10B6-43B7-85C1-4D9784FBD6D9}" type="slidenum">
              <a:rPr lang="de-DE" smtClean="0"/>
              <a:t>‹Nr.›</a:t>
            </a:fld>
            <a:endParaRPr lang="de-DE"/>
          </a:p>
        </p:txBody>
      </p:sp>
      <p:grpSp>
        <p:nvGrpSpPr>
          <p:cNvPr id="13" name="Gruppieren 12"/>
          <p:cNvGrpSpPr/>
          <p:nvPr userDrawn="1"/>
        </p:nvGrpSpPr>
        <p:grpSpPr>
          <a:xfrm>
            <a:off x="1" y="5747656"/>
            <a:ext cx="12192000" cy="1133905"/>
            <a:chOff x="2922373" y="5640706"/>
            <a:chExt cx="9269627" cy="1240856"/>
          </a:xfrm>
        </p:grpSpPr>
        <p:sp>
          <p:nvSpPr>
            <p:cNvPr id="9" name="Rechteck 8"/>
            <p:cNvSpPr/>
            <p:nvPr userDrawn="1"/>
          </p:nvSpPr>
          <p:spPr>
            <a:xfrm>
              <a:off x="7400925" y="5640706"/>
              <a:ext cx="4791075" cy="1240856"/>
            </a:xfrm>
            <a:prstGeom prst="rect">
              <a:avLst/>
            </a:prstGeom>
            <a:solidFill>
              <a:srgbClr val="008993"/>
            </a:solidFill>
            <a:ln>
              <a:solidFill>
                <a:srgbClr val="0089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p>
          </p:txBody>
        </p:sp>
        <p:sp>
          <p:nvSpPr>
            <p:cNvPr id="11" name="Rechteck 10"/>
            <p:cNvSpPr/>
            <p:nvPr userDrawn="1"/>
          </p:nvSpPr>
          <p:spPr>
            <a:xfrm>
              <a:off x="2922373" y="5640706"/>
              <a:ext cx="4478552" cy="1240856"/>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p>
          </p:txBody>
        </p:sp>
      </p:grpSp>
      <p:pic>
        <p:nvPicPr>
          <p:cNvPr id="12" name="Picture 25"/>
          <p:cNvPicPr>
            <a:picLocks noChangeAspect="1" noChangeArrowheads="1"/>
          </p:cNvPicPr>
          <p:nvPr userDrawn="1"/>
        </p:nvPicPr>
        <p:blipFill>
          <a:blip r:embed="rId13" cstate="print"/>
          <a:srcRect/>
          <a:stretch>
            <a:fillRect/>
          </a:stretch>
        </p:blipFill>
        <p:spPr bwMode="auto">
          <a:xfrm>
            <a:off x="0" y="0"/>
            <a:ext cx="2922373" cy="1251901"/>
          </a:xfrm>
          <a:prstGeom prst="rect">
            <a:avLst/>
          </a:prstGeom>
          <a:noFill/>
        </p:spPr>
      </p:pic>
    </p:spTree>
    <p:extLst>
      <p:ext uri="{BB962C8B-B14F-4D97-AF65-F5344CB8AC3E}">
        <p14:creationId xmlns:p14="http://schemas.microsoft.com/office/powerpoint/2010/main" val="1185784572"/>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8" name="Gruppieren 7"/>
          <p:cNvGrpSpPr/>
          <p:nvPr userDrawn="1"/>
        </p:nvGrpSpPr>
        <p:grpSpPr>
          <a:xfrm>
            <a:off x="1266825" y="6482013"/>
            <a:ext cx="10925175" cy="399548"/>
            <a:chOff x="2922373" y="5640706"/>
            <a:chExt cx="9269627" cy="1240856"/>
          </a:xfrm>
        </p:grpSpPr>
        <p:sp>
          <p:nvSpPr>
            <p:cNvPr id="9" name="Rechteck 8"/>
            <p:cNvSpPr/>
            <p:nvPr userDrawn="1"/>
          </p:nvSpPr>
          <p:spPr>
            <a:xfrm>
              <a:off x="7400925" y="5640706"/>
              <a:ext cx="4791075" cy="1240856"/>
            </a:xfrm>
            <a:prstGeom prst="rect">
              <a:avLst/>
            </a:prstGeom>
            <a:solidFill>
              <a:srgbClr val="008993"/>
            </a:solidFill>
            <a:ln>
              <a:solidFill>
                <a:srgbClr val="0089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p>
          </p:txBody>
        </p:sp>
        <p:sp>
          <p:nvSpPr>
            <p:cNvPr id="10" name="Rechteck 9"/>
            <p:cNvSpPr/>
            <p:nvPr userDrawn="1"/>
          </p:nvSpPr>
          <p:spPr>
            <a:xfrm>
              <a:off x="2922373" y="5640706"/>
              <a:ext cx="4478552" cy="1240856"/>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p>
          </p:txBody>
        </p:sp>
      </p:grpSp>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smtClean="0"/>
              <a:t>Formatvorlagen des Textmasters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pic>
        <p:nvPicPr>
          <p:cNvPr id="7" name="Picture 25"/>
          <p:cNvPicPr>
            <a:picLocks noChangeAspect="1" noChangeArrowheads="1"/>
          </p:cNvPicPr>
          <p:nvPr userDrawn="1"/>
        </p:nvPicPr>
        <p:blipFill rotWithShape="1">
          <a:blip r:embed="rId14" cstate="print"/>
          <a:srcRect l="15319" r="40680" b="24068"/>
          <a:stretch/>
        </p:blipFill>
        <p:spPr bwMode="auto">
          <a:xfrm>
            <a:off x="12732" y="6260465"/>
            <a:ext cx="825468" cy="610234"/>
          </a:xfrm>
          <a:prstGeom prst="rect">
            <a:avLst/>
          </a:prstGeom>
          <a:noFill/>
        </p:spPr>
      </p:pic>
      <p:sp>
        <p:nvSpPr>
          <p:cNvPr id="5" name="Fußzeilenplatzhalter 4"/>
          <p:cNvSpPr>
            <a:spLocks noGrp="1"/>
          </p:cNvSpPr>
          <p:nvPr>
            <p:ph type="ftr" sz="quarter" idx="3"/>
          </p:nvPr>
        </p:nvSpPr>
        <p:spPr>
          <a:xfrm>
            <a:off x="2313707" y="6516707"/>
            <a:ext cx="3638550" cy="365125"/>
          </a:xfrm>
          <a:prstGeom prst="rect">
            <a:avLst/>
          </a:prstGeom>
        </p:spPr>
        <p:txBody>
          <a:bodyPr vert="horz" lIns="91440" tIns="45720" rIns="91440" bIns="45720" rtlCol="0" anchor="ctr"/>
          <a:lstStyle>
            <a:lvl1pPr algn="ctr">
              <a:defRPr sz="1200" b="0">
                <a:solidFill>
                  <a:schemeClr val="bg1"/>
                </a:solidFill>
                <a:latin typeface="Frutiger Next LT W1G" panose="020B0503040204020203" pitchFamily="34" charset="0"/>
              </a:defRPr>
            </a:lvl1pPr>
          </a:lstStyle>
          <a:p>
            <a:endParaRPr lang="de-DE" dirty="0"/>
          </a:p>
        </p:txBody>
      </p:sp>
      <p:sp>
        <p:nvSpPr>
          <p:cNvPr id="4" name="Datumsplatzhalter 3"/>
          <p:cNvSpPr>
            <a:spLocks noGrp="1"/>
          </p:cNvSpPr>
          <p:nvPr>
            <p:ph type="dt" sz="half" idx="2"/>
          </p:nvPr>
        </p:nvSpPr>
        <p:spPr>
          <a:xfrm>
            <a:off x="7731216" y="6584917"/>
            <a:ext cx="3762252" cy="365125"/>
          </a:xfrm>
          <a:prstGeom prst="rect">
            <a:avLst/>
          </a:prstGeom>
        </p:spPr>
        <p:txBody>
          <a:bodyPr vert="horz" lIns="91440" tIns="45720" rIns="91440" bIns="45720" rtlCol="0" anchor="ctr"/>
          <a:lstStyle>
            <a:lvl1pPr algn="l">
              <a:defRPr sz="1200">
                <a:solidFill>
                  <a:schemeClr val="bg1"/>
                </a:solidFill>
              </a:defRPr>
            </a:lvl1pPr>
          </a:lstStyle>
          <a:p>
            <a:endParaRPr lang="de-DE" i="1" dirty="0"/>
          </a:p>
        </p:txBody>
      </p:sp>
      <p:sp>
        <p:nvSpPr>
          <p:cNvPr id="11" name="Textfeld 10"/>
          <p:cNvSpPr txBox="1"/>
          <p:nvPr userDrawn="1"/>
        </p:nvSpPr>
        <p:spPr>
          <a:xfrm>
            <a:off x="2409475" y="6545380"/>
            <a:ext cx="472875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dirty="0" smtClean="0">
                <a:solidFill>
                  <a:schemeClr val="bg1"/>
                </a:solidFill>
              </a:rPr>
              <a:t>Dominique</a:t>
            </a:r>
            <a:r>
              <a:rPr lang="de-DE" sz="1400" baseline="0" dirty="0" smtClean="0">
                <a:solidFill>
                  <a:schemeClr val="bg1"/>
                </a:solidFill>
              </a:rPr>
              <a:t> Holland / Universität Regensburg</a:t>
            </a:r>
            <a:endParaRPr lang="de-DE" sz="1400" dirty="0" smtClean="0">
              <a:solidFill>
                <a:schemeClr val="bg1"/>
              </a:solidFill>
            </a:endParaRPr>
          </a:p>
        </p:txBody>
      </p:sp>
      <p:sp>
        <p:nvSpPr>
          <p:cNvPr id="12" name="Textfeld 11"/>
          <p:cNvSpPr txBox="1"/>
          <p:nvPr userDrawn="1"/>
        </p:nvSpPr>
        <p:spPr>
          <a:xfrm>
            <a:off x="7731216" y="6550223"/>
            <a:ext cx="4728754" cy="307777"/>
          </a:xfrm>
          <a:prstGeom prst="rect">
            <a:avLst/>
          </a:prstGeom>
          <a:noFill/>
        </p:spPr>
        <p:txBody>
          <a:bodyPr wrap="square" rtlCol="0">
            <a:spAutoFit/>
          </a:bodyPr>
          <a:lstStyle/>
          <a:p>
            <a:r>
              <a:rPr lang="de-DE" sz="1400" dirty="0" smtClean="0">
                <a:solidFill>
                  <a:schemeClr val="bg1"/>
                </a:solidFill>
              </a:rPr>
              <a:t>BNE-Seminar / </a:t>
            </a:r>
            <a:r>
              <a:rPr lang="de-DE" sz="1400" dirty="0" err="1" smtClean="0">
                <a:solidFill>
                  <a:schemeClr val="bg1"/>
                </a:solidFill>
              </a:rPr>
              <a:t>SoSe</a:t>
            </a:r>
            <a:r>
              <a:rPr lang="de-DE" sz="1400" dirty="0" smtClean="0">
                <a:solidFill>
                  <a:schemeClr val="bg1"/>
                </a:solidFill>
              </a:rPr>
              <a:t> 2021</a:t>
            </a:r>
            <a:endParaRPr lang="de-DE" sz="1400" i="1" dirty="0">
              <a:solidFill>
                <a:schemeClr val="bg1"/>
              </a:solidFill>
            </a:endParaRPr>
          </a:p>
        </p:txBody>
      </p:sp>
      <p:sp>
        <p:nvSpPr>
          <p:cNvPr id="6" name="Rechteck 5"/>
          <p:cNvSpPr/>
          <p:nvPr userDrawn="1"/>
        </p:nvSpPr>
        <p:spPr>
          <a:xfrm>
            <a:off x="10336681" y="6545380"/>
            <a:ext cx="605487" cy="369332"/>
          </a:xfrm>
          <a:prstGeom prst="rect">
            <a:avLst/>
          </a:prstGeom>
        </p:spPr>
        <p:txBody>
          <a:bodyPr wrap="none">
            <a:spAutoFit/>
          </a:bodyPr>
          <a:lstStyle/>
          <a:p>
            <a:fld id="{BB4F4950-4C57-4D0E-82D3-38E0A5631423}" type="slidenum">
              <a:rPr lang="de-DE" sz="1800" baseline="0" smtClean="0">
                <a:solidFill>
                  <a:schemeClr val="bg1"/>
                </a:solidFill>
              </a:rPr>
              <a:pPr/>
              <a:t>‹Nr.›</a:t>
            </a:fld>
            <a:endParaRPr lang="de-DE" dirty="0"/>
          </a:p>
        </p:txBody>
      </p:sp>
    </p:spTree>
    <p:extLst>
      <p:ext uri="{BB962C8B-B14F-4D97-AF65-F5344CB8AC3E}">
        <p14:creationId xmlns:p14="http://schemas.microsoft.com/office/powerpoint/2010/main" val="34758933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hf sldNum="0" hdr="0" ftr="0" dt="0"/>
  <p:txStyles>
    <p:titleStyle>
      <a:lvl1pPr algn="l" defTabSz="914400" rtl="0" eaLnBrk="1" latinLnBrk="0" hangingPunct="1">
        <a:lnSpc>
          <a:spcPct val="90000"/>
        </a:lnSpc>
        <a:spcBef>
          <a:spcPct val="0"/>
        </a:spcBef>
        <a:buNone/>
        <a:defRPr sz="3600" kern="1200">
          <a:solidFill>
            <a:schemeClr val="tx1"/>
          </a:solidFill>
          <a:latin typeface="Frutiger Next LT W1G" panose="020B050304020402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Frutiger Next LT W1G" panose="020B050304020402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Frutiger Next LT W1G" panose="020B050304020402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rutiger Next LT W1G" panose="020B050304020402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rutiger Next LT W1G" panose="020B050304020402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reativecommons.org/licenses/by-nc/4.0/?ref=chooser-v1"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1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560388"/>
            <a:ext cx="9144000" cy="2387600"/>
          </a:xfrm>
        </p:spPr>
        <p:txBody>
          <a:bodyPr>
            <a:normAutofit/>
          </a:bodyPr>
          <a:lstStyle/>
          <a:p>
            <a:r>
              <a:rPr lang="de-DE" sz="4400" b="1" dirty="0" smtClean="0"/>
              <a:t>Bildung für nachhaltige Entwicklung kooperativ gestalten</a:t>
            </a:r>
            <a:endParaRPr lang="de-DE" sz="4400" b="1" dirty="0"/>
          </a:p>
        </p:txBody>
      </p:sp>
      <p:sp>
        <p:nvSpPr>
          <p:cNvPr id="3" name="Untertitel 2"/>
          <p:cNvSpPr>
            <a:spLocks noGrp="1"/>
          </p:cNvSpPr>
          <p:nvPr>
            <p:ph type="subTitle" idx="1"/>
          </p:nvPr>
        </p:nvSpPr>
        <p:spPr>
          <a:xfrm>
            <a:off x="1524000" y="3287713"/>
            <a:ext cx="9144000" cy="931862"/>
          </a:xfrm>
        </p:spPr>
        <p:txBody>
          <a:bodyPr>
            <a:normAutofit/>
          </a:bodyPr>
          <a:lstStyle/>
          <a:p>
            <a:r>
              <a:rPr lang="de-DE" sz="2800" dirty="0" smtClean="0"/>
              <a:t>Planung, Durchführung und Reflexion von Unterricht</a:t>
            </a:r>
          </a:p>
          <a:p>
            <a:endParaRPr lang="de-DE" b="1" dirty="0" smtClean="0"/>
          </a:p>
        </p:txBody>
      </p:sp>
      <p:sp>
        <p:nvSpPr>
          <p:cNvPr id="4" name="Textfeld 3"/>
          <p:cNvSpPr txBox="1"/>
          <p:nvPr/>
        </p:nvSpPr>
        <p:spPr>
          <a:xfrm>
            <a:off x="3920606" y="4187454"/>
            <a:ext cx="4659514" cy="1015663"/>
          </a:xfrm>
          <a:prstGeom prst="rect">
            <a:avLst/>
          </a:prstGeom>
          <a:noFill/>
        </p:spPr>
        <p:txBody>
          <a:bodyPr wrap="square" rtlCol="0">
            <a:spAutoFit/>
          </a:bodyPr>
          <a:lstStyle/>
          <a:p>
            <a:pPr algn="ctr"/>
            <a:r>
              <a:rPr lang="de-DE" sz="2400" dirty="0" smtClean="0"/>
              <a:t>Dominique Holland</a:t>
            </a:r>
          </a:p>
          <a:p>
            <a:pPr algn="ctr"/>
            <a:r>
              <a:rPr lang="de-DE" dirty="0"/>
              <a:t>Universität </a:t>
            </a:r>
            <a:r>
              <a:rPr lang="de-DE" dirty="0" smtClean="0"/>
              <a:t>Regensburg / Didaktik der Physik </a:t>
            </a:r>
            <a:endParaRPr lang="de-DE" dirty="0"/>
          </a:p>
          <a:p>
            <a:endParaRPr lang="de-DE" dirty="0"/>
          </a:p>
        </p:txBody>
      </p:sp>
      <p:sp>
        <p:nvSpPr>
          <p:cNvPr id="5" name="Textfeld 4"/>
          <p:cNvSpPr txBox="1"/>
          <p:nvPr/>
        </p:nvSpPr>
        <p:spPr>
          <a:xfrm>
            <a:off x="2978544" y="5325691"/>
            <a:ext cx="6234912" cy="369332"/>
          </a:xfrm>
          <a:prstGeom prst="rect">
            <a:avLst/>
          </a:prstGeom>
          <a:noFill/>
        </p:spPr>
        <p:txBody>
          <a:bodyPr wrap="none" rtlCol="0">
            <a:spAutoFit/>
          </a:bodyPr>
          <a:lstStyle/>
          <a:p>
            <a:r>
              <a:rPr lang="en-US" dirty="0" smtClean="0"/>
              <a:t>© </a:t>
            </a:r>
            <a:r>
              <a:rPr lang="en-US" dirty="0"/>
              <a:t>2022 by Dominique Holland is licensed under </a:t>
            </a:r>
            <a:r>
              <a:rPr lang="en-US" dirty="0">
                <a:hlinkClick r:id="rId3"/>
              </a:rPr>
              <a:t>CC BY-NC 4.0 </a:t>
            </a:r>
            <a:endParaRPr lang="de-DE" dirty="0"/>
          </a:p>
        </p:txBody>
      </p:sp>
    </p:spTree>
    <p:extLst>
      <p:ext uri="{BB962C8B-B14F-4D97-AF65-F5344CB8AC3E}">
        <p14:creationId xmlns:p14="http://schemas.microsoft.com/office/powerpoint/2010/main" val="19635228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32012"/>
            <a:ext cx="9144000" cy="1214627"/>
          </a:xfrm>
        </p:spPr>
        <p:txBody>
          <a:bodyPr>
            <a:normAutofit/>
          </a:bodyPr>
          <a:lstStyle/>
          <a:p>
            <a:r>
              <a:rPr lang="de-DE" sz="3600" dirty="0" smtClean="0"/>
              <a:t>Planspiel:</a:t>
            </a:r>
            <a:br>
              <a:rPr lang="de-DE" sz="3600" dirty="0" smtClean="0"/>
            </a:br>
            <a:r>
              <a:rPr lang="de-DE" sz="3600" dirty="0" smtClean="0"/>
              <a:t>Online-Shopping, Energie &amp; Klimawandel</a:t>
            </a:r>
            <a:endParaRPr lang="de-DE" sz="3600" dirty="0"/>
          </a:p>
        </p:txBody>
      </p:sp>
      <p:sp>
        <p:nvSpPr>
          <p:cNvPr id="3" name="Untertitel 2"/>
          <p:cNvSpPr>
            <a:spLocks noGrp="1"/>
          </p:cNvSpPr>
          <p:nvPr>
            <p:ph type="subTitle" idx="1"/>
          </p:nvPr>
        </p:nvSpPr>
        <p:spPr>
          <a:xfrm>
            <a:off x="282387" y="2188976"/>
            <a:ext cx="11793071" cy="742483"/>
          </a:xfrm>
        </p:spPr>
        <p:txBody>
          <a:bodyPr>
            <a:normAutofit lnSpcReduction="10000"/>
          </a:bodyPr>
          <a:lstStyle/>
          <a:p>
            <a:r>
              <a:rPr lang="de-DE" sz="4800" b="1" dirty="0" smtClean="0"/>
              <a:t>Das </a:t>
            </a:r>
            <a:r>
              <a:rPr lang="de-DE" sz="4800" b="1" dirty="0" err="1" smtClean="0"/>
              <a:t>Retourengeschäft</a:t>
            </a:r>
            <a:r>
              <a:rPr lang="de-DE" sz="4800" b="1" dirty="0" smtClean="0"/>
              <a:t> unter der Lupe</a:t>
            </a:r>
            <a:endParaRPr lang="de-DE" sz="4800" b="1" dirty="0"/>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78033" y="2931459"/>
            <a:ext cx="4801778" cy="3199935"/>
          </a:xfrm>
          <a:prstGeom prst="rect">
            <a:avLst/>
          </a:prstGeom>
        </p:spPr>
      </p:pic>
      <p:sp>
        <p:nvSpPr>
          <p:cNvPr id="6" name="Textfeld 5"/>
          <p:cNvSpPr txBox="1"/>
          <p:nvPr/>
        </p:nvSpPr>
        <p:spPr>
          <a:xfrm rot="16200000">
            <a:off x="7963782" y="5147455"/>
            <a:ext cx="1478280" cy="246221"/>
          </a:xfrm>
          <a:prstGeom prst="rect">
            <a:avLst/>
          </a:prstGeom>
          <a:noFill/>
        </p:spPr>
        <p:txBody>
          <a:bodyPr wrap="square" rtlCol="0">
            <a:spAutoFit/>
          </a:bodyPr>
          <a:lstStyle/>
          <a:p>
            <a:r>
              <a:rPr lang="de-DE" sz="1000" dirty="0" smtClean="0">
                <a:solidFill>
                  <a:schemeClr val="bg1">
                    <a:lumMod val="50000"/>
                  </a:schemeClr>
                </a:solidFill>
              </a:rPr>
              <a:t>Quelle: CC0 pixabay.com</a:t>
            </a:r>
            <a:endParaRPr lang="de-DE" sz="1000" dirty="0">
              <a:solidFill>
                <a:schemeClr val="bg1">
                  <a:lumMod val="50000"/>
                </a:schemeClr>
              </a:solidFill>
            </a:endParaRPr>
          </a:p>
        </p:txBody>
      </p:sp>
      <p:pic>
        <p:nvPicPr>
          <p:cNvPr id="4" name="Grafik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73623" y="3119717"/>
            <a:ext cx="2608729" cy="2608729"/>
          </a:xfrm>
          <a:prstGeom prst="rect">
            <a:avLst/>
          </a:prstGeom>
        </p:spPr>
      </p:pic>
    </p:spTree>
    <p:extLst>
      <p:ext uri="{BB962C8B-B14F-4D97-AF65-F5344CB8AC3E}">
        <p14:creationId xmlns:p14="http://schemas.microsoft.com/office/powerpoint/2010/main" val="11600996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08993"/>
                </a:solidFill>
              </a:rPr>
              <a:t>Rollen erarbeiten</a:t>
            </a:r>
            <a:endParaRPr lang="de-DE" dirty="0">
              <a:solidFill>
                <a:srgbClr val="008993"/>
              </a:solidFill>
            </a:endParaRPr>
          </a:p>
        </p:txBody>
      </p:sp>
      <p:sp>
        <p:nvSpPr>
          <p:cNvPr id="3" name="Inhaltsplatzhalter 2"/>
          <p:cNvSpPr>
            <a:spLocks noGrp="1"/>
          </p:cNvSpPr>
          <p:nvPr>
            <p:ph idx="1"/>
          </p:nvPr>
        </p:nvSpPr>
        <p:spPr/>
        <p:txBody>
          <a:bodyPr/>
          <a:lstStyle/>
          <a:p>
            <a:pPr marL="514350" indent="-514350">
              <a:buFont typeface="+mj-lt"/>
              <a:buAutoNum type="arabicPeriod"/>
            </a:pPr>
            <a:r>
              <a:rPr lang="de-DE" dirty="0" smtClean="0"/>
              <a:t>Rollenkarten lesen</a:t>
            </a:r>
          </a:p>
          <a:p>
            <a:pPr marL="514350" indent="-514350">
              <a:buFont typeface="+mj-lt"/>
              <a:buAutoNum type="arabicPeriod"/>
            </a:pPr>
            <a:r>
              <a:rPr lang="de-DE" dirty="0" smtClean="0"/>
              <a:t>Analyse</a:t>
            </a:r>
            <a:r>
              <a:rPr lang="de-DE" dirty="0"/>
              <a:t> </a:t>
            </a:r>
            <a:r>
              <a:rPr lang="de-DE" dirty="0" smtClean="0"/>
              <a:t>der Sachinformationen, Werte &amp; Interessen der Rolle</a:t>
            </a:r>
          </a:p>
          <a:p>
            <a:pPr marL="514350" indent="-514350">
              <a:buFont typeface="+mj-lt"/>
              <a:buAutoNum type="arabicPeriod"/>
            </a:pPr>
            <a:r>
              <a:rPr lang="de-DE" dirty="0" smtClean="0"/>
              <a:t>Argumente aus der Perspektive der Rolle </a:t>
            </a:r>
            <a:r>
              <a:rPr lang="de-DE" dirty="0"/>
              <a:t>formulieren</a:t>
            </a:r>
            <a:endParaRPr lang="de-DE" dirty="0" smtClean="0"/>
          </a:p>
          <a:p>
            <a:pPr marL="514350" indent="-514350">
              <a:buFont typeface="+mj-lt"/>
              <a:buAutoNum type="arabicPeriod"/>
            </a:pPr>
            <a:r>
              <a:rPr lang="de-DE" dirty="0" smtClean="0"/>
              <a:t>Vorstellungsvortrag zur Rolle vorbereiten</a:t>
            </a:r>
            <a:endParaRPr lang="de-DE" dirty="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8236" y="2402542"/>
            <a:ext cx="3774422" cy="3774422"/>
          </a:xfrm>
          <a:prstGeom prst="rect">
            <a:avLst/>
          </a:prstGeom>
        </p:spPr>
      </p:pic>
      <p:sp>
        <p:nvSpPr>
          <p:cNvPr id="5" name="Textfeld 4"/>
          <p:cNvSpPr txBox="1"/>
          <p:nvPr/>
        </p:nvSpPr>
        <p:spPr>
          <a:xfrm rot="16200000">
            <a:off x="11226628" y="5054455"/>
            <a:ext cx="1478280" cy="246221"/>
          </a:xfrm>
          <a:prstGeom prst="rect">
            <a:avLst/>
          </a:prstGeom>
          <a:noFill/>
        </p:spPr>
        <p:txBody>
          <a:bodyPr wrap="square" rtlCol="0">
            <a:spAutoFit/>
          </a:bodyPr>
          <a:lstStyle/>
          <a:p>
            <a:r>
              <a:rPr lang="de-DE" sz="1000" dirty="0" smtClean="0">
                <a:solidFill>
                  <a:schemeClr val="bg1">
                    <a:lumMod val="50000"/>
                  </a:schemeClr>
                </a:solidFill>
              </a:rPr>
              <a:t>Quelle: CC0 pixabay.com</a:t>
            </a:r>
            <a:endParaRPr lang="de-DE" sz="1000" dirty="0">
              <a:solidFill>
                <a:schemeClr val="bg1">
                  <a:lumMod val="50000"/>
                </a:schemeClr>
              </a:solidFill>
            </a:endParaRPr>
          </a:p>
        </p:txBody>
      </p:sp>
    </p:spTree>
    <p:extLst>
      <p:ext uri="{BB962C8B-B14F-4D97-AF65-F5344CB8AC3E}">
        <p14:creationId xmlns:p14="http://schemas.microsoft.com/office/powerpoint/2010/main" val="10162341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08993"/>
                </a:solidFill>
              </a:rPr>
              <a:t>Ablauf des Planspiels zum Online-Shopping</a:t>
            </a:r>
            <a:endParaRPr lang="de-DE" dirty="0">
              <a:solidFill>
                <a:srgbClr val="008993"/>
              </a:solidFill>
            </a:endParaRPr>
          </a:p>
        </p:txBody>
      </p:sp>
      <p:sp>
        <p:nvSpPr>
          <p:cNvPr id="3" name="Inhaltsplatzhalter 2"/>
          <p:cNvSpPr>
            <a:spLocks noGrp="1"/>
          </p:cNvSpPr>
          <p:nvPr>
            <p:ph idx="1"/>
          </p:nvPr>
        </p:nvSpPr>
        <p:spPr/>
        <p:txBody>
          <a:bodyPr>
            <a:normAutofit/>
          </a:bodyPr>
          <a:lstStyle/>
          <a:p>
            <a:pPr marL="514350" lvl="0" indent="-514350">
              <a:buFont typeface="+mj-lt"/>
              <a:buAutoNum type="arabicPeriod"/>
            </a:pPr>
            <a:r>
              <a:rPr lang="de-DE" dirty="0" smtClean="0"/>
              <a:t>Rollenerarbeitung (ca. 30min)</a:t>
            </a:r>
          </a:p>
          <a:p>
            <a:pPr marL="514350" lvl="0" indent="-514350">
              <a:buFont typeface="+mj-lt"/>
              <a:buAutoNum type="arabicPeriod"/>
            </a:pPr>
            <a:r>
              <a:rPr lang="de-DE" dirty="0" smtClean="0"/>
              <a:t>Spielregeln erklären bzw. gemeinsam festlegen (5min)</a:t>
            </a:r>
          </a:p>
          <a:p>
            <a:pPr marL="514350" lvl="0" indent="-514350">
              <a:buFont typeface="+mj-lt"/>
              <a:buAutoNum type="arabicPeriod"/>
            </a:pPr>
            <a:r>
              <a:rPr lang="de-DE" dirty="0" smtClean="0"/>
              <a:t>Abstimmungsrunde 1</a:t>
            </a:r>
          </a:p>
          <a:p>
            <a:pPr marL="514350" lvl="0" indent="-514350">
              <a:buFont typeface="+mj-lt"/>
              <a:buAutoNum type="arabicPeriod"/>
            </a:pPr>
            <a:r>
              <a:rPr lang="de-DE" dirty="0" smtClean="0"/>
              <a:t>Vorstellungsrunde (ca. 10min)</a:t>
            </a:r>
            <a:endParaRPr lang="de-DE" dirty="0"/>
          </a:p>
          <a:p>
            <a:pPr marL="514350" lvl="0" indent="-514350">
              <a:buFont typeface="+mj-lt"/>
              <a:buAutoNum type="arabicPeriod"/>
            </a:pPr>
            <a:r>
              <a:rPr lang="de-DE" dirty="0" smtClean="0"/>
              <a:t>Spielphase (ca. 15min)</a:t>
            </a:r>
          </a:p>
          <a:p>
            <a:pPr marL="514350" lvl="0" indent="-514350">
              <a:buFont typeface="+mj-lt"/>
              <a:buAutoNum type="arabicPeriod"/>
            </a:pPr>
            <a:r>
              <a:rPr lang="de-DE" dirty="0" smtClean="0"/>
              <a:t>Abstimmungsrunde 2</a:t>
            </a:r>
            <a:endParaRPr lang="de-DE" dirty="0"/>
          </a:p>
          <a:p>
            <a:pPr marL="514350" lvl="0" indent="-514350">
              <a:buFont typeface="+mj-lt"/>
              <a:buAutoNum type="arabicPeriod"/>
            </a:pPr>
            <a:r>
              <a:rPr lang="de-DE" dirty="0" smtClean="0"/>
              <a:t>Reflexion (ca. 15min)</a:t>
            </a:r>
            <a:endParaRPr lang="de-DE" dirty="0"/>
          </a:p>
          <a:p>
            <a:endParaRPr lang="de-DE" dirty="0"/>
          </a:p>
        </p:txBody>
      </p:sp>
      <p:sp>
        <p:nvSpPr>
          <p:cNvPr id="4" name="Textfeld 3"/>
          <p:cNvSpPr txBox="1"/>
          <p:nvPr/>
        </p:nvSpPr>
        <p:spPr>
          <a:xfrm>
            <a:off x="1653988" y="5714998"/>
            <a:ext cx="9699812" cy="707886"/>
          </a:xfrm>
          <a:prstGeom prst="rect">
            <a:avLst/>
          </a:prstGeom>
          <a:noFill/>
        </p:spPr>
        <p:txBody>
          <a:bodyPr wrap="square" rtlCol="0">
            <a:spAutoFit/>
          </a:bodyPr>
          <a:lstStyle/>
          <a:p>
            <a:r>
              <a:rPr lang="de-DE" sz="2000" b="1" dirty="0" smtClean="0">
                <a:solidFill>
                  <a:srgbClr val="C38B12"/>
                </a:solidFill>
                <a:latin typeface="Frutiger Next LT W1G" panose="020B0503040204020203" pitchFamily="34" charset="0"/>
              </a:rPr>
              <a:t>Hinweis</a:t>
            </a:r>
            <a:r>
              <a:rPr lang="de-DE" sz="2000" dirty="0" smtClean="0">
                <a:solidFill>
                  <a:srgbClr val="C38B12"/>
                </a:solidFill>
                <a:latin typeface="Frutiger Next LT W1G" panose="020B0503040204020203" pitchFamily="34" charset="0"/>
              </a:rPr>
              <a:t>: Mit der Klasse ist mehr Zeit einzuplanen (min. 90min). </a:t>
            </a:r>
          </a:p>
          <a:p>
            <a:r>
              <a:rPr lang="de-DE" sz="2000" dirty="0" smtClean="0">
                <a:solidFill>
                  <a:srgbClr val="C38B12"/>
                </a:solidFill>
                <a:latin typeface="Frutiger Next LT W1G" panose="020B0503040204020203" pitchFamily="34" charset="0"/>
              </a:rPr>
              <a:t>Die Rollenerarbeitung kann auch als vorbereitende Hausaufgabe ausgelagert werden.</a:t>
            </a:r>
            <a:endParaRPr lang="de-DE" sz="2000" dirty="0">
              <a:solidFill>
                <a:srgbClr val="C38B12"/>
              </a:solidFill>
              <a:latin typeface="Frutiger Next LT W1G" panose="020B0503040204020203" pitchFamily="34" charset="0"/>
            </a:endParaRPr>
          </a:p>
        </p:txBody>
      </p:sp>
    </p:spTree>
    <p:extLst>
      <p:ext uri="{BB962C8B-B14F-4D97-AF65-F5344CB8AC3E}">
        <p14:creationId xmlns:p14="http://schemas.microsoft.com/office/powerpoint/2010/main" val="33690087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DE" dirty="0" smtClean="0">
                <a:solidFill>
                  <a:srgbClr val="008993"/>
                </a:solidFill>
              </a:rPr>
              <a:t>Diskussionsthema</a:t>
            </a:r>
            <a:endParaRPr lang="de-DE" dirty="0">
              <a:solidFill>
                <a:srgbClr val="008993"/>
              </a:solidFill>
            </a:endParaRPr>
          </a:p>
        </p:txBody>
      </p:sp>
      <p:sp>
        <p:nvSpPr>
          <p:cNvPr id="3" name="Inhaltsplatzhalter 2"/>
          <p:cNvSpPr>
            <a:spLocks noGrp="1"/>
          </p:cNvSpPr>
          <p:nvPr>
            <p:ph idx="1"/>
          </p:nvPr>
        </p:nvSpPr>
        <p:spPr>
          <a:xfrm>
            <a:off x="838200" y="1825625"/>
            <a:ext cx="10515600" cy="1092387"/>
          </a:xfrm>
        </p:spPr>
        <p:txBody>
          <a:bodyPr>
            <a:normAutofit lnSpcReduction="10000"/>
          </a:bodyPr>
          <a:lstStyle/>
          <a:p>
            <a:pPr marL="0" indent="0" algn="ctr">
              <a:buNone/>
            </a:pPr>
            <a:r>
              <a:rPr lang="de-DE" sz="4000" b="1" dirty="0" smtClean="0"/>
              <a:t>Sollten </a:t>
            </a:r>
            <a:r>
              <a:rPr lang="de-DE" sz="4000" b="1" dirty="0"/>
              <a:t>kostenlose Retouren </a:t>
            </a:r>
            <a:r>
              <a:rPr lang="de-DE" sz="4000" b="1" dirty="0" smtClean="0"/>
              <a:t>gesetzlich verboten werden</a:t>
            </a:r>
            <a:r>
              <a:rPr lang="de-DE" sz="4000" b="1" dirty="0"/>
              <a:t>?</a:t>
            </a:r>
            <a:endParaRPr lang="de-DE" sz="4000" dirty="0"/>
          </a:p>
          <a:p>
            <a:pPr marL="0" indent="0">
              <a:buNone/>
            </a:pPr>
            <a:endParaRPr lang="de-DE" dirty="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62061" y="3392488"/>
            <a:ext cx="3188198" cy="2124635"/>
          </a:xfrm>
          <a:prstGeom prst="rect">
            <a:avLst/>
          </a:prstGeom>
        </p:spPr>
      </p:pic>
      <p:sp>
        <p:nvSpPr>
          <p:cNvPr id="6" name="Textfeld 5"/>
          <p:cNvSpPr txBox="1"/>
          <p:nvPr/>
        </p:nvSpPr>
        <p:spPr>
          <a:xfrm rot="16200000">
            <a:off x="6834230" y="4654872"/>
            <a:ext cx="1478280" cy="246221"/>
          </a:xfrm>
          <a:prstGeom prst="rect">
            <a:avLst/>
          </a:prstGeom>
          <a:noFill/>
        </p:spPr>
        <p:txBody>
          <a:bodyPr wrap="square" rtlCol="0">
            <a:spAutoFit/>
          </a:bodyPr>
          <a:lstStyle/>
          <a:p>
            <a:r>
              <a:rPr lang="de-DE" sz="1000" dirty="0" smtClean="0">
                <a:solidFill>
                  <a:schemeClr val="bg1">
                    <a:lumMod val="50000"/>
                  </a:schemeClr>
                </a:solidFill>
              </a:rPr>
              <a:t>Quelle: CC0 pixabay.com</a:t>
            </a:r>
            <a:endParaRPr lang="de-DE" sz="1000" dirty="0">
              <a:solidFill>
                <a:schemeClr val="bg1">
                  <a:lumMod val="50000"/>
                </a:schemeClr>
              </a:solidFill>
            </a:endParaRPr>
          </a:p>
        </p:txBody>
      </p:sp>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91622" y="3437105"/>
            <a:ext cx="1340877" cy="1340877"/>
          </a:xfrm>
          <a:prstGeom prst="rect">
            <a:avLst/>
          </a:prstGeom>
        </p:spPr>
      </p:pic>
    </p:spTree>
    <p:extLst>
      <p:ext uri="{BB962C8B-B14F-4D97-AF65-F5344CB8AC3E}">
        <p14:creationId xmlns:p14="http://schemas.microsoft.com/office/powerpoint/2010/main" val="28310586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08993"/>
                </a:solidFill>
              </a:rPr>
              <a:t>Abstimmung I </a:t>
            </a:r>
            <a:r>
              <a:rPr lang="de-DE" sz="2400" dirty="0" smtClean="0">
                <a:solidFill>
                  <a:srgbClr val="008993"/>
                </a:solidFill>
              </a:rPr>
              <a:t>(</a:t>
            </a:r>
            <a:r>
              <a:rPr lang="de-DE" sz="2400" b="1" dirty="0" smtClean="0">
                <a:solidFill>
                  <a:srgbClr val="940020"/>
                </a:solidFill>
              </a:rPr>
              <a:t>vor</a:t>
            </a:r>
            <a:r>
              <a:rPr lang="de-DE" sz="2400" dirty="0" smtClean="0">
                <a:solidFill>
                  <a:srgbClr val="008993"/>
                </a:solidFill>
              </a:rPr>
              <a:t> der Diskussion): </a:t>
            </a:r>
            <a:r>
              <a:rPr lang="de-DE" dirty="0" smtClean="0">
                <a:solidFill>
                  <a:srgbClr val="008993"/>
                </a:solidFill>
              </a:rPr>
              <a:t>Meinungslinie</a:t>
            </a:r>
            <a:endParaRPr lang="de-DE" dirty="0">
              <a:solidFill>
                <a:srgbClr val="008993"/>
              </a:solidFill>
            </a:endParaRPr>
          </a:p>
        </p:txBody>
      </p:sp>
      <p:sp>
        <p:nvSpPr>
          <p:cNvPr id="3" name="Inhaltsplatzhalter 2"/>
          <p:cNvSpPr>
            <a:spLocks noGrp="1"/>
          </p:cNvSpPr>
          <p:nvPr>
            <p:ph idx="1"/>
          </p:nvPr>
        </p:nvSpPr>
        <p:spPr/>
        <p:txBody>
          <a:bodyPr/>
          <a:lstStyle/>
          <a:p>
            <a:pPr marL="0" indent="0">
              <a:buNone/>
            </a:pPr>
            <a:r>
              <a:rPr lang="de-DE" sz="2400" dirty="0" smtClean="0"/>
              <a:t>Frage: Sollten </a:t>
            </a:r>
            <a:r>
              <a:rPr lang="de-DE" sz="2400" dirty="0"/>
              <a:t>kostenlose Retouren </a:t>
            </a:r>
            <a:r>
              <a:rPr lang="de-DE" sz="2400" dirty="0" smtClean="0"/>
              <a:t>gesetzlich verboten werden?</a:t>
            </a:r>
            <a:endParaRPr lang="de-DE" sz="2400"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endParaRPr lang="de-DE" sz="2400" dirty="0" smtClean="0"/>
          </a:p>
          <a:p>
            <a:pPr marL="0" indent="0">
              <a:buNone/>
            </a:pPr>
            <a:r>
              <a:rPr lang="de-DE" sz="2400" b="1" dirty="0" smtClean="0"/>
              <a:t>Aufgabe</a:t>
            </a:r>
            <a:r>
              <a:rPr lang="de-DE" sz="2400" dirty="0" smtClean="0"/>
              <a:t>: Setze für deine Rolle einen Punkt auf die Linie und für dich persönlich ein Kreuzchen.</a:t>
            </a:r>
            <a:endParaRPr lang="de-DE" sz="2400" dirty="0"/>
          </a:p>
        </p:txBody>
      </p:sp>
      <p:cxnSp>
        <p:nvCxnSpPr>
          <p:cNvPr id="5" name="Gerader Verbinder 4"/>
          <p:cNvCxnSpPr/>
          <p:nvPr/>
        </p:nvCxnSpPr>
        <p:spPr>
          <a:xfrm>
            <a:off x="838200" y="3429000"/>
            <a:ext cx="10515600" cy="0"/>
          </a:xfrm>
          <a:prstGeom prst="line">
            <a:avLst/>
          </a:prstGeom>
          <a:ln w="762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Rechteck 5"/>
          <p:cNvSpPr/>
          <p:nvPr/>
        </p:nvSpPr>
        <p:spPr>
          <a:xfrm>
            <a:off x="838200" y="3180229"/>
            <a:ext cx="735106" cy="49754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de-DE" dirty="0" smtClean="0"/>
              <a:t>JA</a:t>
            </a:r>
            <a:endParaRPr lang="de-DE" dirty="0"/>
          </a:p>
        </p:txBody>
      </p:sp>
      <p:sp>
        <p:nvSpPr>
          <p:cNvPr id="7" name="Rechteck 6"/>
          <p:cNvSpPr/>
          <p:nvPr/>
        </p:nvSpPr>
        <p:spPr>
          <a:xfrm>
            <a:off x="10865224" y="3180229"/>
            <a:ext cx="735106" cy="4975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Nein</a:t>
            </a:r>
            <a:endParaRPr lang="de-DE" dirty="0"/>
          </a:p>
        </p:txBody>
      </p:sp>
    </p:spTree>
    <p:extLst>
      <p:ext uri="{BB962C8B-B14F-4D97-AF65-F5344CB8AC3E}">
        <p14:creationId xmlns:p14="http://schemas.microsoft.com/office/powerpoint/2010/main" val="33421667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08993"/>
                </a:solidFill>
              </a:rPr>
              <a:t>Beispiel: Ergebnis </a:t>
            </a:r>
            <a:r>
              <a:rPr lang="de-DE" dirty="0" smtClean="0">
                <a:solidFill>
                  <a:srgbClr val="008993"/>
                </a:solidFill>
              </a:rPr>
              <a:t>der 1. Abstimmung</a:t>
            </a:r>
            <a:endParaRPr lang="de-DE" dirty="0">
              <a:solidFill>
                <a:srgbClr val="008993"/>
              </a:solidFill>
            </a:endParaRPr>
          </a:p>
        </p:txBody>
      </p:sp>
      <p:sp>
        <p:nvSpPr>
          <p:cNvPr id="3" name="Inhaltsplatzhalter 2"/>
          <p:cNvSpPr>
            <a:spLocks noGrp="1"/>
          </p:cNvSpPr>
          <p:nvPr>
            <p:ph idx="1"/>
          </p:nvPr>
        </p:nvSpPr>
        <p:spPr/>
        <p:txBody>
          <a:bodyPr/>
          <a:lstStyle/>
          <a:p>
            <a:endParaRPr lang="de-DE"/>
          </a:p>
        </p:txBody>
      </p:sp>
      <p:pic>
        <p:nvPicPr>
          <p:cNvPr id="4" name="Grafik 3"/>
          <p:cNvPicPr>
            <a:picLocks noChangeAspect="1"/>
          </p:cNvPicPr>
          <p:nvPr/>
        </p:nvPicPr>
        <p:blipFill>
          <a:blip r:embed="rId3"/>
          <a:stretch>
            <a:fillRect/>
          </a:stretch>
        </p:blipFill>
        <p:spPr>
          <a:xfrm>
            <a:off x="556765" y="1388962"/>
            <a:ext cx="11130320" cy="3727048"/>
          </a:xfrm>
          <a:prstGeom prst="rect">
            <a:avLst/>
          </a:prstGeom>
        </p:spPr>
      </p:pic>
      <p:sp>
        <p:nvSpPr>
          <p:cNvPr id="5" name="Textfeld 4"/>
          <p:cNvSpPr txBox="1"/>
          <p:nvPr/>
        </p:nvSpPr>
        <p:spPr>
          <a:xfrm rot="16200000">
            <a:off x="10639445" y="4467273"/>
            <a:ext cx="2652645" cy="246221"/>
          </a:xfrm>
          <a:prstGeom prst="rect">
            <a:avLst/>
          </a:prstGeom>
          <a:noFill/>
        </p:spPr>
        <p:txBody>
          <a:bodyPr wrap="square" rtlCol="0">
            <a:spAutoFit/>
          </a:bodyPr>
          <a:lstStyle/>
          <a:p>
            <a:r>
              <a:rPr lang="de-DE" sz="1000" dirty="0" smtClean="0">
                <a:solidFill>
                  <a:schemeClr val="bg1">
                    <a:lumMod val="50000"/>
                  </a:schemeClr>
                </a:solidFill>
              </a:rPr>
              <a:t>Screenshot miro-</a:t>
            </a:r>
            <a:r>
              <a:rPr lang="de-DE" sz="1000" dirty="0" err="1" smtClean="0">
                <a:solidFill>
                  <a:schemeClr val="bg1">
                    <a:lumMod val="50000"/>
                  </a:schemeClr>
                </a:solidFill>
              </a:rPr>
              <a:t>Bosrd</a:t>
            </a:r>
            <a:r>
              <a:rPr lang="de-DE" sz="1000" dirty="0" smtClean="0">
                <a:solidFill>
                  <a:schemeClr val="bg1">
                    <a:lumMod val="50000"/>
                  </a:schemeClr>
                </a:solidFill>
              </a:rPr>
              <a:t> 08.04.2021</a:t>
            </a:r>
            <a:endParaRPr lang="de-DE" sz="1000" dirty="0">
              <a:solidFill>
                <a:schemeClr val="bg1">
                  <a:lumMod val="50000"/>
                </a:schemeClr>
              </a:solidFill>
            </a:endParaRPr>
          </a:p>
        </p:txBody>
      </p:sp>
    </p:spTree>
    <p:extLst>
      <p:ext uri="{BB962C8B-B14F-4D97-AF65-F5344CB8AC3E}">
        <p14:creationId xmlns:p14="http://schemas.microsoft.com/office/powerpoint/2010/main" val="26675116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576169"/>
          </a:xfrm>
        </p:spPr>
        <p:txBody>
          <a:bodyPr>
            <a:normAutofit fontScale="90000"/>
          </a:bodyPr>
          <a:lstStyle/>
          <a:p>
            <a:r>
              <a:rPr lang="de-DE" dirty="0" smtClean="0">
                <a:solidFill>
                  <a:srgbClr val="008993"/>
                </a:solidFill>
              </a:rPr>
              <a:t>Vorstellungsrunde der Rollen</a:t>
            </a:r>
            <a:endParaRPr lang="de-DE" dirty="0">
              <a:solidFill>
                <a:srgbClr val="008993"/>
              </a:solidFill>
            </a:endParaRPr>
          </a:p>
        </p:txBody>
      </p:sp>
      <p:pic>
        <p:nvPicPr>
          <p:cNvPr id="4" name="Grafik 3"/>
          <p:cNvPicPr>
            <a:picLocks noChangeAspect="1"/>
          </p:cNvPicPr>
          <p:nvPr/>
        </p:nvPicPr>
        <p:blipFill>
          <a:blip r:embed="rId3"/>
          <a:stretch>
            <a:fillRect/>
          </a:stretch>
        </p:blipFill>
        <p:spPr>
          <a:xfrm>
            <a:off x="7187522" y="365125"/>
            <a:ext cx="3400425" cy="1704975"/>
          </a:xfrm>
          <a:prstGeom prst="rect">
            <a:avLst/>
          </a:prstGeom>
        </p:spPr>
      </p:pic>
      <p:pic>
        <p:nvPicPr>
          <p:cNvPr id="5" name="Grafik 4"/>
          <p:cNvPicPr>
            <a:picLocks noChangeAspect="1"/>
          </p:cNvPicPr>
          <p:nvPr/>
        </p:nvPicPr>
        <p:blipFill rotWithShape="1">
          <a:blip r:embed="rId4"/>
          <a:srcRect t="21207"/>
          <a:stretch/>
        </p:blipFill>
        <p:spPr>
          <a:xfrm>
            <a:off x="8465484" y="4634740"/>
            <a:ext cx="3457575" cy="1748678"/>
          </a:xfrm>
          <a:prstGeom prst="rect">
            <a:avLst/>
          </a:prstGeom>
        </p:spPr>
      </p:pic>
      <p:pic>
        <p:nvPicPr>
          <p:cNvPr id="6" name="Grafik 5"/>
          <p:cNvPicPr>
            <a:picLocks noChangeAspect="1"/>
          </p:cNvPicPr>
          <p:nvPr/>
        </p:nvPicPr>
        <p:blipFill>
          <a:blip r:embed="rId5"/>
          <a:stretch>
            <a:fillRect/>
          </a:stretch>
        </p:blipFill>
        <p:spPr>
          <a:xfrm>
            <a:off x="3327727" y="1597676"/>
            <a:ext cx="2952750" cy="1800225"/>
          </a:xfrm>
          <a:prstGeom prst="rect">
            <a:avLst/>
          </a:prstGeom>
        </p:spPr>
      </p:pic>
      <p:pic>
        <p:nvPicPr>
          <p:cNvPr id="7" name="Grafik 6"/>
          <p:cNvPicPr>
            <a:picLocks noChangeAspect="1"/>
          </p:cNvPicPr>
          <p:nvPr/>
        </p:nvPicPr>
        <p:blipFill>
          <a:blip r:embed="rId6"/>
          <a:stretch>
            <a:fillRect/>
          </a:stretch>
        </p:blipFill>
        <p:spPr>
          <a:xfrm>
            <a:off x="9703734" y="2074862"/>
            <a:ext cx="2219325" cy="1724025"/>
          </a:xfrm>
          <a:prstGeom prst="rect">
            <a:avLst/>
          </a:prstGeom>
        </p:spPr>
      </p:pic>
      <p:pic>
        <p:nvPicPr>
          <p:cNvPr id="8" name="Grafik 7"/>
          <p:cNvPicPr>
            <a:picLocks noChangeAspect="1"/>
          </p:cNvPicPr>
          <p:nvPr/>
        </p:nvPicPr>
        <p:blipFill>
          <a:blip r:embed="rId7"/>
          <a:stretch>
            <a:fillRect/>
          </a:stretch>
        </p:blipFill>
        <p:spPr>
          <a:xfrm>
            <a:off x="639576" y="1300721"/>
            <a:ext cx="2667000" cy="1400175"/>
          </a:xfrm>
          <a:prstGeom prst="rect">
            <a:avLst/>
          </a:prstGeom>
        </p:spPr>
      </p:pic>
      <p:pic>
        <p:nvPicPr>
          <p:cNvPr id="9" name="Grafik 8"/>
          <p:cNvPicPr>
            <a:picLocks noChangeAspect="1"/>
          </p:cNvPicPr>
          <p:nvPr/>
        </p:nvPicPr>
        <p:blipFill>
          <a:blip r:embed="rId8"/>
          <a:stretch>
            <a:fillRect/>
          </a:stretch>
        </p:blipFill>
        <p:spPr>
          <a:xfrm>
            <a:off x="5683133" y="2731244"/>
            <a:ext cx="3495675" cy="1552575"/>
          </a:xfrm>
          <a:prstGeom prst="rect">
            <a:avLst/>
          </a:prstGeom>
        </p:spPr>
      </p:pic>
      <p:grpSp>
        <p:nvGrpSpPr>
          <p:cNvPr id="12" name="Gruppieren 11"/>
          <p:cNvGrpSpPr/>
          <p:nvPr/>
        </p:nvGrpSpPr>
        <p:grpSpPr>
          <a:xfrm>
            <a:off x="720469" y="3396780"/>
            <a:ext cx="4695825" cy="1351145"/>
            <a:chOff x="137553" y="4194082"/>
            <a:chExt cx="4695825" cy="1351145"/>
          </a:xfrm>
        </p:grpSpPr>
        <p:pic>
          <p:nvPicPr>
            <p:cNvPr id="10" name="Grafik 9"/>
            <p:cNvPicPr>
              <a:picLocks noChangeAspect="1"/>
            </p:cNvPicPr>
            <p:nvPr/>
          </p:nvPicPr>
          <p:blipFill rotWithShape="1">
            <a:blip r:embed="rId9"/>
            <a:srcRect b="80882"/>
            <a:stretch/>
          </p:blipFill>
          <p:spPr>
            <a:xfrm>
              <a:off x="137553" y="4194082"/>
              <a:ext cx="4695825" cy="375117"/>
            </a:xfrm>
            <a:prstGeom prst="rect">
              <a:avLst/>
            </a:prstGeom>
          </p:spPr>
        </p:pic>
        <p:pic>
          <p:nvPicPr>
            <p:cNvPr id="11" name="Grafik 10"/>
            <p:cNvPicPr>
              <a:picLocks noChangeAspect="1"/>
            </p:cNvPicPr>
            <p:nvPr/>
          </p:nvPicPr>
          <p:blipFill rotWithShape="1">
            <a:blip r:embed="rId9"/>
            <a:srcRect l="39769" t="46788" r="32741"/>
            <a:stretch/>
          </p:blipFill>
          <p:spPr>
            <a:xfrm>
              <a:off x="1640541" y="4501121"/>
              <a:ext cx="1290918" cy="1044106"/>
            </a:xfrm>
            <a:prstGeom prst="rect">
              <a:avLst/>
            </a:prstGeom>
          </p:spPr>
        </p:pic>
      </p:grpSp>
      <p:pic>
        <p:nvPicPr>
          <p:cNvPr id="13" name="Grafik 12"/>
          <p:cNvPicPr>
            <a:picLocks noChangeAspect="1"/>
          </p:cNvPicPr>
          <p:nvPr/>
        </p:nvPicPr>
        <p:blipFill>
          <a:blip r:embed="rId10"/>
          <a:stretch>
            <a:fillRect/>
          </a:stretch>
        </p:blipFill>
        <p:spPr>
          <a:xfrm>
            <a:off x="504194" y="4712908"/>
            <a:ext cx="3438525" cy="1514475"/>
          </a:xfrm>
          <a:prstGeom prst="rect">
            <a:avLst/>
          </a:prstGeom>
        </p:spPr>
      </p:pic>
      <p:pic>
        <p:nvPicPr>
          <p:cNvPr id="3" name="Grafik 2"/>
          <p:cNvPicPr>
            <a:picLocks noChangeAspect="1"/>
          </p:cNvPicPr>
          <p:nvPr/>
        </p:nvPicPr>
        <p:blipFill>
          <a:blip r:embed="rId11"/>
          <a:stretch>
            <a:fillRect/>
          </a:stretch>
        </p:blipFill>
        <p:spPr>
          <a:xfrm>
            <a:off x="4371946" y="4880725"/>
            <a:ext cx="3448108" cy="1178840"/>
          </a:xfrm>
          <a:prstGeom prst="rect">
            <a:avLst/>
          </a:prstGeom>
        </p:spPr>
      </p:pic>
    </p:spTree>
    <p:extLst>
      <p:ext uri="{BB962C8B-B14F-4D97-AF65-F5344CB8AC3E}">
        <p14:creationId xmlns:p14="http://schemas.microsoft.com/office/powerpoint/2010/main" val="28673978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576169"/>
          </a:xfrm>
        </p:spPr>
        <p:txBody>
          <a:bodyPr>
            <a:normAutofit fontScale="90000"/>
          </a:bodyPr>
          <a:lstStyle/>
          <a:p>
            <a:r>
              <a:rPr lang="de-DE" dirty="0" smtClean="0">
                <a:solidFill>
                  <a:srgbClr val="008993"/>
                </a:solidFill>
              </a:rPr>
              <a:t>Vorstellungsrunde der Rollen</a:t>
            </a:r>
            <a:endParaRPr lang="de-DE" dirty="0">
              <a:solidFill>
                <a:srgbClr val="008993"/>
              </a:solidFill>
            </a:endParaRPr>
          </a:p>
        </p:txBody>
      </p:sp>
      <p:pic>
        <p:nvPicPr>
          <p:cNvPr id="4" name="Grafik 3"/>
          <p:cNvPicPr>
            <a:picLocks noChangeAspect="1"/>
          </p:cNvPicPr>
          <p:nvPr/>
        </p:nvPicPr>
        <p:blipFill>
          <a:blip r:embed="rId3"/>
          <a:stretch>
            <a:fillRect/>
          </a:stretch>
        </p:blipFill>
        <p:spPr>
          <a:xfrm>
            <a:off x="144741" y="4799062"/>
            <a:ext cx="1646067" cy="825339"/>
          </a:xfrm>
          <a:prstGeom prst="rect">
            <a:avLst/>
          </a:prstGeom>
        </p:spPr>
      </p:pic>
      <p:pic>
        <p:nvPicPr>
          <p:cNvPr id="5" name="Grafik 4"/>
          <p:cNvPicPr>
            <a:picLocks noChangeAspect="1"/>
          </p:cNvPicPr>
          <p:nvPr/>
        </p:nvPicPr>
        <p:blipFill rotWithShape="1">
          <a:blip r:embed="rId4"/>
          <a:srcRect t="21207"/>
          <a:stretch/>
        </p:blipFill>
        <p:spPr>
          <a:xfrm>
            <a:off x="10612980" y="2740520"/>
            <a:ext cx="1304228" cy="659617"/>
          </a:xfrm>
          <a:prstGeom prst="rect">
            <a:avLst/>
          </a:prstGeom>
        </p:spPr>
      </p:pic>
      <p:pic>
        <p:nvPicPr>
          <p:cNvPr id="6" name="Grafik 5"/>
          <p:cNvPicPr>
            <a:picLocks noChangeAspect="1"/>
          </p:cNvPicPr>
          <p:nvPr/>
        </p:nvPicPr>
        <p:blipFill>
          <a:blip r:embed="rId5"/>
          <a:stretch>
            <a:fillRect/>
          </a:stretch>
        </p:blipFill>
        <p:spPr>
          <a:xfrm>
            <a:off x="379395" y="2277446"/>
            <a:ext cx="1357375" cy="827561"/>
          </a:xfrm>
          <a:prstGeom prst="rect">
            <a:avLst/>
          </a:prstGeom>
        </p:spPr>
      </p:pic>
      <p:pic>
        <p:nvPicPr>
          <p:cNvPr id="7" name="Grafik 6"/>
          <p:cNvPicPr>
            <a:picLocks noChangeAspect="1"/>
          </p:cNvPicPr>
          <p:nvPr/>
        </p:nvPicPr>
        <p:blipFill>
          <a:blip r:embed="rId6"/>
          <a:stretch>
            <a:fillRect/>
          </a:stretch>
        </p:blipFill>
        <p:spPr>
          <a:xfrm>
            <a:off x="10697796" y="212518"/>
            <a:ext cx="1134595" cy="881381"/>
          </a:xfrm>
          <a:prstGeom prst="rect">
            <a:avLst/>
          </a:prstGeom>
        </p:spPr>
      </p:pic>
      <p:pic>
        <p:nvPicPr>
          <p:cNvPr id="8" name="Grafik 7"/>
          <p:cNvPicPr>
            <a:picLocks noChangeAspect="1"/>
          </p:cNvPicPr>
          <p:nvPr/>
        </p:nvPicPr>
        <p:blipFill>
          <a:blip r:embed="rId7"/>
          <a:stretch>
            <a:fillRect/>
          </a:stretch>
        </p:blipFill>
        <p:spPr>
          <a:xfrm>
            <a:off x="504194" y="1099431"/>
            <a:ext cx="1107779" cy="581584"/>
          </a:xfrm>
          <a:prstGeom prst="rect">
            <a:avLst/>
          </a:prstGeom>
        </p:spPr>
      </p:pic>
      <p:pic>
        <p:nvPicPr>
          <p:cNvPr id="9" name="Grafik 8"/>
          <p:cNvPicPr>
            <a:picLocks noChangeAspect="1"/>
          </p:cNvPicPr>
          <p:nvPr/>
        </p:nvPicPr>
        <p:blipFill>
          <a:blip r:embed="rId8"/>
          <a:stretch>
            <a:fillRect/>
          </a:stretch>
        </p:blipFill>
        <p:spPr>
          <a:xfrm>
            <a:off x="310407" y="3527202"/>
            <a:ext cx="1913049" cy="849665"/>
          </a:xfrm>
          <a:prstGeom prst="rect">
            <a:avLst/>
          </a:prstGeom>
        </p:spPr>
      </p:pic>
      <p:grpSp>
        <p:nvGrpSpPr>
          <p:cNvPr id="12" name="Gruppieren 11"/>
          <p:cNvGrpSpPr/>
          <p:nvPr/>
        </p:nvGrpSpPr>
        <p:grpSpPr>
          <a:xfrm>
            <a:off x="9082848" y="1936575"/>
            <a:ext cx="2571751" cy="914065"/>
            <a:chOff x="137553" y="4194082"/>
            <a:chExt cx="4695825" cy="1351145"/>
          </a:xfrm>
        </p:grpSpPr>
        <p:pic>
          <p:nvPicPr>
            <p:cNvPr id="10" name="Grafik 9"/>
            <p:cNvPicPr>
              <a:picLocks noChangeAspect="1"/>
            </p:cNvPicPr>
            <p:nvPr/>
          </p:nvPicPr>
          <p:blipFill rotWithShape="1">
            <a:blip r:embed="rId9"/>
            <a:srcRect b="80882"/>
            <a:stretch/>
          </p:blipFill>
          <p:spPr>
            <a:xfrm>
              <a:off x="137553" y="4194082"/>
              <a:ext cx="4695825" cy="375117"/>
            </a:xfrm>
            <a:prstGeom prst="rect">
              <a:avLst/>
            </a:prstGeom>
          </p:spPr>
        </p:pic>
        <p:pic>
          <p:nvPicPr>
            <p:cNvPr id="11" name="Grafik 10"/>
            <p:cNvPicPr>
              <a:picLocks noChangeAspect="1"/>
            </p:cNvPicPr>
            <p:nvPr/>
          </p:nvPicPr>
          <p:blipFill rotWithShape="1">
            <a:blip r:embed="rId9"/>
            <a:srcRect l="39769" t="46788" r="32741"/>
            <a:stretch/>
          </p:blipFill>
          <p:spPr>
            <a:xfrm>
              <a:off x="1640541" y="4501121"/>
              <a:ext cx="1290918" cy="1044106"/>
            </a:xfrm>
            <a:prstGeom prst="rect">
              <a:avLst/>
            </a:prstGeom>
          </p:spPr>
        </p:pic>
      </p:grpSp>
      <p:pic>
        <p:nvPicPr>
          <p:cNvPr id="13" name="Grafik 12"/>
          <p:cNvPicPr>
            <a:picLocks noChangeAspect="1"/>
          </p:cNvPicPr>
          <p:nvPr/>
        </p:nvPicPr>
        <p:blipFill>
          <a:blip r:embed="rId10"/>
          <a:stretch>
            <a:fillRect/>
          </a:stretch>
        </p:blipFill>
        <p:spPr>
          <a:xfrm>
            <a:off x="10144735" y="3869590"/>
            <a:ext cx="1912730" cy="842449"/>
          </a:xfrm>
          <a:prstGeom prst="rect">
            <a:avLst/>
          </a:prstGeom>
        </p:spPr>
      </p:pic>
      <p:sp>
        <p:nvSpPr>
          <p:cNvPr id="3" name="Abgerundete rechteckige Legende 2"/>
          <p:cNvSpPr/>
          <p:nvPr/>
        </p:nvSpPr>
        <p:spPr>
          <a:xfrm>
            <a:off x="1964042" y="960487"/>
            <a:ext cx="5466928" cy="1133569"/>
          </a:xfrm>
          <a:prstGeom prst="wedgeRoundRectCallout">
            <a:avLst>
              <a:gd name="adj1" fmla="val -56977"/>
              <a:gd name="adj2" fmla="val -9054"/>
              <a:gd name="adj3" fmla="val 16667"/>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de-DE" sz="1200" b="1" dirty="0">
                <a:solidFill>
                  <a:schemeClr val="tx1"/>
                </a:solidFill>
              </a:rPr>
              <a:t>Selma</a:t>
            </a:r>
            <a:r>
              <a:rPr lang="de-DE" sz="1200" dirty="0">
                <a:solidFill>
                  <a:schemeClr val="tx1"/>
                </a:solidFill>
              </a:rPr>
              <a:t> ist 14 Jahre alt, geht noch zur Schule und kauft gerne ein - vor allem online, weil es so praktisch ist. Die Sachen kommen einfach nach Hause und somit hat sie viel mehr Zeit für andere Dinge. Nicht die kostenlosen Retouren abschaffen, sonst kann sie nicht zurückschicken, wenn es nicht passt und muss weniger bestellen.</a:t>
            </a:r>
          </a:p>
        </p:txBody>
      </p:sp>
      <p:sp>
        <p:nvSpPr>
          <p:cNvPr id="15" name="Abgerundete rechteckige Legende 14"/>
          <p:cNvSpPr/>
          <p:nvPr/>
        </p:nvSpPr>
        <p:spPr>
          <a:xfrm>
            <a:off x="2479513" y="3217362"/>
            <a:ext cx="5466928" cy="619680"/>
          </a:xfrm>
          <a:prstGeom prst="wedgeRoundRectCallout">
            <a:avLst>
              <a:gd name="adj1" fmla="val -64110"/>
              <a:gd name="adj2" fmla="val -105402"/>
              <a:gd name="adj3" fmla="val 16667"/>
            </a:avLst>
          </a:prstGeom>
          <a:noFill/>
          <a:ln w="28575">
            <a:solidFill>
              <a:srgbClr val="C38B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de-DE" sz="1200" b="1" dirty="0">
                <a:solidFill>
                  <a:schemeClr val="tx1"/>
                </a:solidFill>
              </a:rPr>
              <a:t>Manuel</a:t>
            </a:r>
            <a:r>
              <a:rPr lang="de-DE" sz="1200" dirty="0">
                <a:solidFill>
                  <a:schemeClr val="tx1"/>
                </a:solidFill>
              </a:rPr>
              <a:t> ist 51 Jahre alt und ist seit 16 Jahren </a:t>
            </a:r>
            <a:r>
              <a:rPr lang="de-DE" sz="1200" dirty="0" smtClean="0">
                <a:solidFill>
                  <a:schemeClr val="tx1"/>
                </a:solidFill>
              </a:rPr>
              <a:t>Paketzusteller</a:t>
            </a:r>
            <a:r>
              <a:rPr lang="de-DE" sz="1200" dirty="0">
                <a:solidFill>
                  <a:schemeClr val="tx1"/>
                </a:solidFill>
              </a:rPr>
              <a:t>. Kostenlose Retouren verbieten. Er hat auch so genug zu tun und so wären weniger Pakete im Umlauf.</a:t>
            </a:r>
          </a:p>
        </p:txBody>
      </p:sp>
      <p:sp>
        <p:nvSpPr>
          <p:cNvPr id="16" name="Abgerundete rechteckige Legende 15"/>
          <p:cNvSpPr/>
          <p:nvPr/>
        </p:nvSpPr>
        <p:spPr>
          <a:xfrm>
            <a:off x="2223456" y="4424354"/>
            <a:ext cx="5466928" cy="619680"/>
          </a:xfrm>
          <a:prstGeom prst="wedgeRoundRectCallout">
            <a:avLst>
              <a:gd name="adj1" fmla="val -56485"/>
              <a:gd name="adj2" fmla="val -44642"/>
              <a:gd name="adj3" fmla="val 16667"/>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de-DE" sz="1200" b="1" dirty="0">
                <a:solidFill>
                  <a:schemeClr val="tx1"/>
                </a:solidFill>
              </a:rPr>
              <a:t>Stefan</a:t>
            </a:r>
            <a:r>
              <a:rPr lang="de-DE" sz="1200" dirty="0">
                <a:solidFill>
                  <a:schemeClr val="tx1"/>
                </a:solidFill>
              </a:rPr>
              <a:t> ist Online-Großhändler und Teil einer Unternehmensgruppe. Er ist im Kundendienst. Möchte kostenlose Retouren beibehalten. Vertrauen zur Firma beim Kunden wächst und mehr Einkäufe.</a:t>
            </a:r>
          </a:p>
        </p:txBody>
      </p:sp>
      <p:sp>
        <p:nvSpPr>
          <p:cNvPr id="17" name="Abgerundete rechteckige Legende 16"/>
          <p:cNvSpPr/>
          <p:nvPr/>
        </p:nvSpPr>
        <p:spPr>
          <a:xfrm>
            <a:off x="1964042" y="5326927"/>
            <a:ext cx="5466928" cy="1029839"/>
          </a:xfrm>
          <a:prstGeom prst="wedgeRoundRectCallout">
            <a:avLst>
              <a:gd name="adj1" fmla="val -56485"/>
              <a:gd name="adj2" fmla="val -44642"/>
              <a:gd name="adj3" fmla="val 16667"/>
            </a:avLst>
          </a:prstGeom>
          <a:noFill/>
          <a:ln w="28575">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de-DE" sz="1200" b="1" dirty="0">
                <a:solidFill>
                  <a:schemeClr val="tx1"/>
                </a:solidFill>
              </a:rPr>
              <a:t>Christian</a:t>
            </a:r>
            <a:r>
              <a:rPr lang="de-DE" sz="1200" dirty="0">
                <a:solidFill>
                  <a:schemeClr val="tx1"/>
                </a:solidFill>
              </a:rPr>
              <a:t> ist 28 Jahre alt. Hat vor einigen Jahren mit Kumpel Kai eine Online-Firma gegründet. Stellt selbst designte Sportmützen her. Verkaufen online, da keine Geld für eigenen Laden. Retoure Service ist angeboten, weil das die Kunden erwarten, aber sie müssen selber den Versand für Retouren zahlen. Aus wirtschaftlichen und umweltbedingten Gründen. Andere sollten es auch so machen.</a:t>
            </a:r>
          </a:p>
        </p:txBody>
      </p:sp>
      <p:sp>
        <p:nvSpPr>
          <p:cNvPr id="18" name="Abgerundete rechteckige Legende 17"/>
          <p:cNvSpPr/>
          <p:nvPr/>
        </p:nvSpPr>
        <p:spPr>
          <a:xfrm>
            <a:off x="3812783" y="2162050"/>
            <a:ext cx="5466928" cy="935999"/>
          </a:xfrm>
          <a:prstGeom prst="wedgeRoundRectCallout">
            <a:avLst>
              <a:gd name="adj1" fmla="val 60843"/>
              <a:gd name="adj2" fmla="val -2143"/>
              <a:gd name="adj3" fmla="val 16667"/>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de-DE" sz="1200" b="1" dirty="0">
                <a:solidFill>
                  <a:schemeClr val="tx1"/>
                </a:solidFill>
              </a:rPr>
              <a:t>Vera</a:t>
            </a:r>
            <a:r>
              <a:rPr lang="de-DE" sz="1200" dirty="0">
                <a:solidFill>
                  <a:schemeClr val="tx1"/>
                </a:solidFill>
              </a:rPr>
              <a:t> ist 38 Jahre alt und engagiert sich bei Umweltorganisation. Beschäftigt sich mit Ware die zum Händler zurückkommt und recherchiert, wie diese behandelt werden.</a:t>
            </a:r>
            <a:br>
              <a:rPr lang="de-DE" sz="1200" dirty="0">
                <a:solidFill>
                  <a:schemeClr val="tx1"/>
                </a:solidFill>
              </a:rPr>
            </a:br>
            <a:r>
              <a:rPr lang="de-DE" sz="1200" dirty="0">
                <a:solidFill>
                  <a:schemeClr val="tx1"/>
                </a:solidFill>
              </a:rPr>
              <a:t>Kostenlose Retouren sollten verboten werden. Nicht nur CO2 Emission müssen eingespart, sondern auch Ressourcen geschützt werden.</a:t>
            </a:r>
          </a:p>
        </p:txBody>
      </p:sp>
      <p:sp>
        <p:nvSpPr>
          <p:cNvPr id="19" name="Abgerundete rechteckige Legende 18"/>
          <p:cNvSpPr/>
          <p:nvPr/>
        </p:nvSpPr>
        <p:spPr>
          <a:xfrm>
            <a:off x="4572299" y="3936585"/>
            <a:ext cx="5466928" cy="388226"/>
          </a:xfrm>
          <a:prstGeom prst="wedgeRoundRectCallout">
            <a:avLst>
              <a:gd name="adj1" fmla="val 61581"/>
              <a:gd name="adj2" fmla="val -254342"/>
              <a:gd name="adj3" fmla="val 16667"/>
            </a:avLst>
          </a:prstGeom>
          <a:no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de-DE" sz="1200" b="1" dirty="0" smtClean="0">
                <a:solidFill>
                  <a:schemeClr val="tx1"/>
                </a:solidFill>
              </a:rPr>
              <a:t>Elena </a:t>
            </a:r>
            <a:r>
              <a:rPr lang="de-DE" sz="1200" dirty="0">
                <a:solidFill>
                  <a:schemeClr val="tx1"/>
                </a:solidFill>
              </a:rPr>
              <a:t>ist </a:t>
            </a:r>
            <a:r>
              <a:rPr lang="de-DE" sz="1200" dirty="0" smtClean="0">
                <a:solidFill>
                  <a:schemeClr val="tx1"/>
                </a:solidFill>
              </a:rPr>
              <a:t>Logistikexpertin. </a:t>
            </a:r>
            <a:r>
              <a:rPr lang="de-DE" sz="1200" dirty="0">
                <a:solidFill>
                  <a:schemeClr val="tx1"/>
                </a:solidFill>
              </a:rPr>
              <a:t>Hat zu dem Thema selber keine eigene Meinung, aber Informationen zu Verpackung &amp; Transport von Waren.</a:t>
            </a:r>
          </a:p>
        </p:txBody>
      </p:sp>
      <p:sp>
        <p:nvSpPr>
          <p:cNvPr id="20" name="Abgerundete rechteckige Legende 19"/>
          <p:cNvSpPr/>
          <p:nvPr/>
        </p:nvSpPr>
        <p:spPr>
          <a:xfrm>
            <a:off x="7946440" y="5218060"/>
            <a:ext cx="2580883" cy="1138706"/>
          </a:xfrm>
          <a:prstGeom prst="wedgeRoundRectCallout">
            <a:avLst>
              <a:gd name="adj1" fmla="val 65235"/>
              <a:gd name="adj2" fmla="val -116168"/>
              <a:gd name="adj3" fmla="val 16667"/>
            </a:avLst>
          </a:prstGeom>
          <a:noFill/>
          <a:ln w="28575">
            <a:solidFill>
              <a:srgbClr val="16B3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de-DE" sz="1200" b="1" dirty="0" smtClean="0">
                <a:solidFill>
                  <a:schemeClr val="tx1"/>
                </a:solidFill>
              </a:rPr>
              <a:t>Leo &amp; Maria</a:t>
            </a:r>
            <a:r>
              <a:rPr lang="de-DE" sz="1200" dirty="0" smtClean="0">
                <a:solidFill>
                  <a:schemeClr val="tx1"/>
                </a:solidFill>
              </a:rPr>
              <a:t> sind Verkehrsanalytiker und wurden beauftragt Zahlen zu Energiekosten und CO2 Emission von Warentransporten zu analysieren.</a:t>
            </a:r>
            <a:endParaRPr lang="de-DE" sz="1200" dirty="0">
              <a:solidFill>
                <a:schemeClr val="tx1"/>
              </a:solidFill>
            </a:endParaRPr>
          </a:p>
        </p:txBody>
      </p:sp>
      <p:sp>
        <p:nvSpPr>
          <p:cNvPr id="21" name="Abgerundete rechteckige Legende 20"/>
          <p:cNvSpPr/>
          <p:nvPr/>
        </p:nvSpPr>
        <p:spPr>
          <a:xfrm>
            <a:off x="8475521" y="445812"/>
            <a:ext cx="1783962" cy="648087"/>
          </a:xfrm>
          <a:prstGeom prst="wedgeRoundRectCallout">
            <a:avLst>
              <a:gd name="adj1" fmla="val 75776"/>
              <a:gd name="adj2" fmla="val -22869"/>
              <a:gd name="adj3" fmla="val 16667"/>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de-DE" sz="1200" b="1" dirty="0">
                <a:solidFill>
                  <a:schemeClr val="tx1"/>
                </a:solidFill>
              </a:rPr>
              <a:t>Reporter</a:t>
            </a:r>
            <a:r>
              <a:rPr lang="de-DE" sz="1200" dirty="0">
                <a:solidFill>
                  <a:schemeClr val="tx1"/>
                </a:solidFill>
              </a:rPr>
              <a:t>: Dokumentiert die Diskussion und stellt kritische Fragen.</a:t>
            </a:r>
          </a:p>
        </p:txBody>
      </p:sp>
    </p:spTree>
    <p:extLst>
      <p:ext uri="{BB962C8B-B14F-4D97-AF65-F5344CB8AC3E}">
        <p14:creationId xmlns:p14="http://schemas.microsoft.com/office/powerpoint/2010/main" val="1885272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rgbClr val="008993"/>
                </a:solidFill>
              </a:rPr>
              <a:t>Abstimmung II </a:t>
            </a:r>
            <a:r>
              <a:rPr lang="de-DE" sz="2400" dirty="0">
                <a:solidFill>
                  <a:srgbClr val="008993"/>
                </a:solidFill>
              </a:rPr>
              <a:t>(</a:t>
            </a:r>
            <a:r>
              <a:rPr lang="de-DE" sz="2400" b="1" dirty="0">
                <a:solidFill>
                  <a:schemeClr val="accent6">
                    <a:lumMod val="75000"/>
                  </a:schemeClr>
                </a:solidFill>
              </a:rPr>
              <a:t>nach</a:t>
            </a:r>
            <a:r>
              <a:rPr lang="de-DE" sz="2400" dirty="0">
                <a:solidFill>
                  <a:srgbClr val="008993"/>
                </a:solidFill>
              </a:rPr>
              <a:t> der Diskussion): </a:t>
            </a:r>
            <a:r>
              <a:rPr lang="de-DE" dirty="0">
                <a:solidFill>
                  <a:srgbClr val="008993"/>
                </a:solidFill>
              </a:rPr>
              <a:t>Meinungslinie</a:t>
            </a:r>
          </a:p>
        </p:txBody>
      </p:sp>
      <p:sp>
        <p:nvSpPr>
          <p:cNvPr id="3" name="Inhaltsplatzhalter 2"/>
          <p:cNvSpPr>
            <a:spLocks noGrp="1"/>
          </p:cNvSpPr>
          <p:nvPr>
            <p:ph idx="1"/>
          </p:nvPr>
        </p:nvSpPr>
        <p:spPr/>
        <p:txBody>
          <a:bodyPr/>
          <a:lstStyle/>
          <a:p>
            <a:pPr marL="0" indent="0">
              <a:buNone/>
            </a:pPr>
            <a:r>
              <a:rPr lang="de-DE" sz="2400" dirty="0" smtClean="0"/>
              <a:t>Frage: Sollten </a:t>
            </a:r>
            <a:r>
              <a:rPr lang="de-DE" sz="2400" dirty="0"/>
              <a:t>kostenlose Retouren </a:t>
            </a:r>
            <a:r>
              <a:rPr lang="de-DE" sz="2400" dirty="0" smtClean="0"/>
              <a:t>gesetzlich verboten werden?</a:t>
            </a:r>
            <a:endParaRPr lang="de-DE" sz="2400"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endParaRPr lang="de-DE" sz="2400" dirty="0" smtClean="0"/>
          </a:p>
          <a:p>
            <a:pPr marL="0" indent="0">
              <a:buNone/>
            </a:pPr>
            <a:r>
              <a:rPr lang="de-DE" sz="2400" b="1" dirty="0" smtClean="0"/>
              <a:t>Aufgabe</a:t>
            </a:r>
            <a:r>
              <a:rPr lang="de-DE" sz="2400" dirty="0" smtClean="0"/>
              <a:t>: Setze für deine Rolle einen Punkt auf die Linie und für dich persönlich ein Kreuzchen.</a:t>
            </a:r>
            <a:endParaRPr lang="de-DE" sz="2400" dirty="0"/>
          </a:p>
        </p:txBody>
      </p:sp>
      <p:cxnSp>
        <p:nvCxnSpPr>
          <p:cNvPr id="5" name="Gerader Verbinder 4"/>
          <p:cNvCxnSpPr/>
          <p:nvPr/>
        </p:nvCxnSpPr>
        <p:spPr>
          <a:xfrm>
            <a:off x="838200" y="3429000"/>
            <a:ext cx="10515600" cy="0"/>
          </a:xfrm>
          <a:prstGeom prst="line">
            <a:avLst/>
          </a:prstGeom>
          <a:ln w="762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Rechteck 5"/>
          <p:cNvSpPr/>
          <p:nvPr/>
        </p:nvSpPr>
        <p:spPr>
          <a:xfrm>
            <a:off x="838200" y="3180229"/>
            <a:ext cx="735106" cy="49754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de-DE" dirty="0" smtClean="0"/>
              <a:t>JA</a:t>
            </a:r>
            <a:endParaRPr lang="de-DE" dirty="0"/>
          </a:p>
        </p:txBody>
      </p:sp>
      <p:sp>
        <p:nvSpPr>
          <p:cNvPr id="7" name="Rechteck 6"/>
          <p:cNvSpPr/>
          <p:nvPr/>
        </p:nvSpPr>
        <p:spPr>
          <a:xfrm>
            <a:off x="10865224" y="3180229"/>
            <a:ext cx="735106" cy="4975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Nein</a:t>
            </a:r>
            <a:endParaRPr lang="de-DE" dirty="0"/>
          </a:p>
        </p:txBody>
      </p:sp>
    </p:spTree>
    <p:extLst>
      <p:ext uri="{BB962C8B-B14F-4D97-AF65-F5344CB8AC3E}">
        <p14:creationId xmlns:p14="http://schemas.microsoft.com/office/powerpoint/2010/main" val="2492800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08993"/>
                </a:solidFill>
              </a:rPr>
              <a:t>Beispiel: Ergebnis </a:t>
            </a:r>
            <a:r>
              <a:rPr lang="de-DE" dirty="0" smtClean="0">
                <a:solidFill>
                  <a:srgbClr val="008993"/>
                </a:solidFill>
              </a:rPr>
              <a:t>der 2. Abstimmung</a:t>
            </a:r>
            <a:endParaRPr lang="de-DE" dirty="0">
              <a:solidFill>
                <a:srgbClr val="008993"/>
              </a:solidFill>
            </a:endParaRPr>
          </a:p>
        </p:txBody>
      </p:sp>
      <p:pic>
        <p:nvPicPr>
          <p:cNvPr id="6" name="Inhaltsplatzhalter 5"/>
          <p:cNvPicPr>
            <a:picLocks noGrp="1" noChangeAspect="1"/>
          </p:cNvPicPr>
          <p:nvPr>
            <p:ph idx="1"/>
          </p:nvPr>
        </p:nvPicPr>
        <p:blipFill>
          <a:blip r:embed="rId3"/>
          <a:stretch>
            <a:fillRect/>
          </a:stretch>
        </p:blipFill>
        <p:spPr>
          <a:xfrm>
            <a:off x="358343" y="1690687"/>
            <a:ext cx="11178569" cy="3402173"/>
          </a:xfrm>
          <a:prstGeom prst="rect">
            <a:avLst/>
          </a:prstGeom>
        </p:spPr>
      </p:pic>
      <p:sp>
        <p:nvSpPr>
          <p:cNvPr id="5" name="Textfeld 4"/>
          <p:cNvSpPr txBox="1"/>
          <p:nvPr/>
        </p:nvSpPr>
        <p:spPr>
          <a:xfrm rot="16200000">
            <a:off x="10639445" y="4467273"/>
            <a:ext cx="2652645" cy="246221"/>
          </a:xfrm>
          <a:prstGeom prst="rect">
            <a:avLst/>
          </a:prstGeom>
          <a:noFill/>
        </p:spPr>
        <p:txBody>
          <a:bodyPr wrap="square" rtlCol="0">
            <a:spAutoFit/>
          </a:bodyPr>
          <a:lstStyle/>
          <a:p>
            <a:r>
              <a:rPr lang="de-DE" sz="1000" dirty="0" smtClean="0">
                <a:solidFill>
                  <a:schemeClr val="bg1">
                    <a:lumMod val="50000"/>
                  </a:schemeClr>
                </a:solidFill>
              </a:rPr>
              <a:t>Screenshot miro-</a:t>
            </a:r>
            <a:r>
              <a:rPr lang="de-DE" sz="1000" dirty="0" err="1" smtClean="0">
                <a:solidFill>
                  <a:schemeClr val="bg1">
                    <a:lumMod val="50000"/>
                  </a:schemeClr>
                </a:solidFill>
              </a:rPr>
              <a:t>Bosrd</a:t>
            </a:r>
            <a:r>
              <a:rPr lang="de-DE" sz="1000" dirty="0" smtClean="0">
                <a:solidFill>
                  <a:schemeClr val="bg1">
                    <a:lumMod val="50000"/>
                  </a:schemeClr>
                </a:solidFill>
              </a:rPr>
              <a:t> 08.04.2021</a:t>
            </a:r>
            <a:endParaRPr lang="de-DE" sz="1000" dirty="0">
              <a:solidFill>
                <a:schemeClr val="bg1">
                  <a:lumMod val="50000"/>
                </a:schemeClr>
              </a:solidFill>
            </a:endParaRPr>
          </a:p>
        </p:txBody>
      </p:sp>
    </p:spTree>
    <p:extLst>
      <p:ext uri="{BB962C8B-B14F-4D97-AF65-F5344CB8AC3E}">
        <p14:creationId xmlns:p14="http://schemas.microsoft.com/office/powerpoint/2010/main" val="3445573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63388" y="1371600"/>
            <a:ext cx="10515600" cy="2971800"/>
          </a:xfrm>
        </p:spPr>
        <p:txBody>
          <a:bodyPr>
            <a:normAutofit fontScale="90000"/>
          </a:bodyPr>
          <a:lstStyle/>
          <a:p>
            <a:pPr algn="ctr"/>
            <a:r>
              <a:rPr lang="de-DE" sz="5400" dirty="0" smtClean="0">
                <a:solidFill>
                  <a:srgbClr val="008993"/>
                </a:solidFill>
              </a:rPr>
              <a:t> </a:t>
            </a:r>
            <a:r>
              <a:rPr lang="de-DE" sz="5400" b="1" dirty="0" smtClean="0">
                <a:solidFill>
                  <a:srgbClr val="008993"/>
                </a:solidFill>
              </a:rPr>
              <a:t>Kurssitzung</a:t>
            </a:r>
            <a:r>
              <a:rPr lang="de-DE" sz="5400" dirty="0" smtClean="0">
                <a:solidFill>
                  <a:srgbClr val="008993"/>
                </a:solidFill>
              </a:rPr>
              <a:t/>
            </a:r>
            <a:br>
              <a:rPr lang="de-DE" sz="5400" dirty="0" smtClean="0">
                <a:solidFill>
                  <a:srgbClr val="008993"/>
                </a:solidFill>
              </a:rPr>
            </a:br>
            <a:r>
              <a:rPr lang="de-DE" sz="4000" dirty="0"/>
              <a:t/>
            </a:r>
            <a:br>
              <a:rPr lang="de-DE" sz="4000" dirty="0"/>
            </a:br>
            <a:r>
              <a:rPr lang="de-DE" sz="4000" dirty="0"/>
              <a:t>Praktische </a:t>
            </a:r>
            <a:r>
              <a:rPr lang="de-DE" sz="4000" dirty="0" smtClean="0"/>
              <a:t>Erprobung:</a:t>
            </a:r>
            <a:r>
              <a:rPr lang="de-DE" sz="5400" dirty="0" smtClean="0">
                <a:solidFill>
                  <a:srgbClr val="008993"/>
                </a:solidFill>
              </a:rPr>
              <a:t/>
            </a:r>
            <a:br>
              <a:rPr lang="de-DE" sz="5400" dirty="0" smtClean="0">
                <a:solidFill>
                  <a:srgbClr val="008993"/>
                </a:solidFill>
              </a:rPr>
            </a:br>
            <a:r>
              <a:rPr lang="de-DE" sz="4000" dirty="0" smtClean="0"/>
              <a:t>Perspektivenübernahme bei BNE - Das Planspiel</a:t>
            </a:r>
            <a:r>
              <a:rPr lang="de-DE" sz="5400" dirty="0" smtClean="0">
                <a:solidFill>
                  <a:srgbClr val="008993"/>
                </a:solidFill>
              </a:rPr>
              <a:t/>
            </a:r>
            <a:br>
              <a:rPr lang="de-DE" sz="5400" dirty="0" smtClean="0">
                <a:solidFill>
                  <a:srgbClr val="008993"/>
                </a:solidFill>
              </a:rPr>
            </a:br>
            <a:endParaRPr lang="de-DE" sz="5400" dirty="0">
              <a:solidFill>
                <a:srgbClr val="008993"/>
              </a:solidFill>
            </a:endParaRPr>
          </a:p>
        </p:txBody>
      </p:sp>
    </p:spTree>
    <p:extLst>
      <p:ext uri="{BB962C8B-B14F-4D97-AF65-F5344CB8AC3E}">
        <p14:creationId xmlns:p14="http://schemas.microsoft.com/office/powerpoint/2010/main" val="23728914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08993"/>
                </a:solidFill>
              </a:rPr>
              <a:t>Reflexion zu unserem Planspiel</a:t>
            </a:r>
            <a:endParaRPr lang="de-DE" dirty="0">
              <a:solidFill>
                <a:srgbClr val="008993"/>
              </a:solidFill>
            </a:endParaRPr>
          </a:p>
        </p:txBody>
      </p:sp>
      <p:sp>
        <p:nvSpPr>
          <p:cNvPr id="3" name="Inhaltsplatzhalter 2"/>
          <p:cNvSpPr>
            <a:spLocks noGrp="1"/>
          </p:cNvSpPr>
          <p:nvPr>
            <p:ph idx="1"/>
          </p:nvPr>
        </p:nvSpPr>
        <p:spPr/>
        <p:txBody>
          <a:bodyPr/>
          <a:lstStyle/>
          <a:p>
            <a:pPr lvl="0"/>
            <a:r>
              <a:rPr lang="de-DE" dirty="0"/>
              <a:t>Wie </a:t>
            </a:r>
            <a:r>
              <a:rPr lang="de-DE" dirty="0" smtClean="0"/>
              <a:t>hast du dich in deiner </a:t>
            </a:r>
            <a:r>
              <a:rPr lang="de-DE" dirty="0"/>
              <a:t>Rolle gefühlt? </a:t>
            </a:r>
            <a:endParaRPr lang="de-DE" dirty="0" smtClean="0"/>
          </a:p>
          <a:p>
            <a:pPr lvl="0"/>
            <a:r>
              <a:rPr lang="de-DE" dirty="0" smtClean="0"/>
              <a:t>Hat dich </a:t>
            </a:r>
            <a:r>
              <a:rPr lang="de-DE" dirty="0"/>
              <a:t>etwas überrascht?</a:t>
            </a:r>
          </a:p>
          <a:p>
            <a:pPr lvl="0"/>
            <a:r>
              <a:rPr lang="de-DE" dirty="0" smtClean="0"/>
              <a:t>Welche </a:t>
            </a:r>
            <a:r>
              <a:rPr lang="de-DE" dirty="0"/>
              <a:t>Zielkonflikte wurden deutlich</a:t>
            </a:r>
            <a:r>
              <a:rPr lang="de-DE" dirty="0" smtClean="0"/>
              <a:t>?</a:t>
            </a:r>
          </a:p>
          <a:p>
            <a:pPr lvl="0"/>
            <a:endParaRPr lang="de-DE" dirty="0"/>
          </a:p>
          <a:p>
            <a:pPr lvl="0"/>
            <a:r>
              <a:rPr lang="de-DE" dirty="0"/>
              <a:t>Chancen und Risiken eines Rollen-zw. Planspiels im Unterricht? </a:t>
            </a:r>
          </a:p>
          <a:p>
            <a:pPr lvl="0"/>
            <a:r>
              <a:rPr lang="de-DE" dirty="0"/>
              <a:t>Wie kann am Ende des Spiels im Unterricht weitergearbeitet werden</a:t>
            </a:r>
            <a:r>
              <a:rPr lang="de-DE" dirty="0" smtClean="0"/>
              <a:t>?</a:t>
            </a:r>
            <a:endParaRPr lang="de-DE" dirty="0"/>
          </a:p>
          <a:p>
            <a:endParaRPr lang="de-DE" dirty="0"/>
          </a:p>
        </p:txBody>
      </p:sp>
    </p:spTree>
    <p:extLst>
      <p:ext uri="{BB962C8B-B14F-4D97-AF65-F5344CB8AC3E}">
        <p14:creationId xmlns:p14="http://schemas.microsoft.com/office/powerpoint/2010/main" val="42845155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Auswertung von Plan- &amp; Rollenspielen</a:t>
            </a:r>
            <a:endParaRPr lang="de-DE" dirty="0"/>
          </a:p>
        </p:txBody>
      </p:sp>
      <p:sp>
        <p:nvSpPr>
          <p:cNvPr id="3" name="Textplatzhalter 2"/>
          <p:cNvSpPr>
            <a:spLocks noGrp="1"/>
          </p:cNvSpPr>
          <p:nvPr>
            <p:ph type="body" idx="1"/>
          </p:nvPr>
        </p:nvSpPr>
        <p:spPr/>
        <p:txBody>
          <a:bodyPr/>
          <a:lstStyle/>
          <a:p>
            <a:r>
              <a:rPr lang="de-DE" dirty="0" smtClean="0"/>
              <a:t>Reflexion und Analyse </a:t>
            </a:r>
            <a:endParaRPr lang="de-DE" dirty="0"/>
          </a:p>
        </p:txBody>
      </p:sp>
    </p:spTree>
    <p:extLst>
      <p:ext uri="{BB962C8B-B14F-4D97-AF65-F5344CB8AC3E}">
        <p14:creationId xmlns:p14="http://schemas.microsoft.com/office/powerpoint/2010/main" val="13298115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43221" y="2150633"/>
            <a:ext cx="3901440" cy="3901440"/>
          </a:xfrm>
          <a:prstGeom prst="rect">
            <a:avLst/>
          </a:prstGeom>
        </p:spPr>
      </p:pic>
      <p:sp>
        <p:nvSpPr>
          <p:cNvPr id="2" name="Titel 1"/>
          <p:cNvSpPr>
            <a:spLocks noGrp="1"/>
          </p:cNvSpPr>
          <p:nvPr>
            <p:ph type="title"/>
          </p:nvPr>
        </p:nvSpPr>
        <p:spPr/>
        <p:txBody>
          <a:bodyPr/>
          <a:lstStyle/>
          <a:p>
            <a:r>
              <a:rPr lang="de-DE" dirty="0" smtClean="0">
                <a:solidFill>
                  <a:srgbClr val="008993"/>
                </a:solidFill>
              </a:rPr>
              <a:t>Allgemeine Hinweise zur Reflexion von Rollen- und Planspielen</a:t>
            </a:r>
            <a:endParaRPr lang="de-DE" dirty="0">
              <a:solidFill>
                <a:srgbClr val="008993"/>
              </a:solidFill>
            </a:endParaRPr>
          </a:p>
        </p:txBody>
      </p:sp>
      <p:sp>
        <p:nvSpPr>
          <p:cNvPr id="3" name="Inhaltsplatzhalter 2"/>
          <p:cNvSpPr>
            <a:spLocks noGrp="1"/>
          </p:cNvSpPr>
          <p:nvPr>
            <p:ph idx="1"/>
          </p:nvPr>
        </p:nvSpPr>
        <p:spPr>
          <a:xfrm>
            <a:off x="838200" y="1825625"/>
            <a:ext cx="10515600" cy="3566646"/>
          </a:xfrm>
        </p:spPr>
        <p:txBody>
          <a:bodyPr/>
          <a:lstStyle/>
          <a:p>
            <a:pPr marL="0" indent="0">
              <a:buNone/>
            </a:pPr>
            <a:r>
              <a:rPr lang="de-DE" dirty="0" smtClean="0"/>
              <a:t>Möglichkeiten zur Reflexion der Spielphase:</a:t>
            </a:r>
          </a:p>
          <a:p>
            <a:pPr marL="0" indent="0">
              <a:buNone/>
            </a:pPr>
            <a:endParaRPr lang="de-DE" dirty="0" smtClean="0"/>
          </a:p>
          <a:p>
            <a:r>
              <a:rPr lang="de-DE" dirty="0" smtClean="0"/>
              <a:t>Reflexionsfragen im Anschluss</a:t>
            </a:r>
          </a:p>
          <a:p>
            <a:r>
              <a:rPr lang="de-DE" dirty="0" smtClean="0"/>
              <a:t>Analyse der Argumente der Urteilsfindung</a:t>
            </a:r>
          </a:p>
          <a:p>
            <a:r>
              <a:rPr lang="de-DE" dirty="0" smtClean="0"/>
              <a:t>Analyse der Bewertungsstrukturen</a:t>
            </a:r>
          </a:p>
          <a:p>
            <a:r>
              <a:rPr lang="de-DE" dirty="0" smtClean="0"/>
              <a:t>Meinungslinie bilden</a:t>
            </a:r>
          </a:p>
          <a:p>
            <a:r>
              <a:rPr lang="de-DE" dirty="0" smtClean="0"/>
              <a:t>Abstimmung vor und nach der Spielphase</a:t>
            </a:r>
            <a:endParaRPr lang="de-DE" dirty="0"/>
          </a:p>
        </p:txBody>
      </p:sp>
      <p:sp>
        <p:nvSpPr>
          <p:cNvPr id="5" name="Textfeld 4"/>
          <p:cNvSpPr txBox="1"/>
          <p:nvPr/>
        </p:nvSpPr>
        <p:spPr>
          <a:xfrm rot="16200000">
            <a:off x="11005521" y="4717383"/>
            <a:ext cx="1478280" cy="246221"/>
          </a:xfrm>
          <a:prstGeom prst="rect">
            <a:avLst/>
          </a:prstGeom>
          <a:noFill/>
        </p:spPr>
        <p:txBody>
          <a:bodyPr wrap="square" rtlCol="0">
            <a:spAutoFit/>
          </a:bodyPr>
          <a:lstStyle/>
          <a:p>
            <a:r>
              <a:rPr lang="de-DE" sz="1000" dirty="0" smtClean="0">
                <a:solidFill>
                  <a:schemeClr val="bg1">
                    <a:lumMod val="50000"/>
                  </a:schemeClr>
                </a:solidFill>
              </a:rPr>
              <a:t>Quelle: CC0 pixabay.com</a:t>
            </a:r>
            <a:endParaRPr lang="de-DE" sz="1000" dirty="0">
              <a:solidFill>
                <a:schemeClr val="bg1">
                  <a:lumMod val="50000"/>
                </a:schemeClr>
              </a:solidFill>
            </a:endParaRPr>
          </a:p>
        </p:txBody>
      </p:sp>
    </p:spTree>
    <p:extLst>
      <p:ext uri="{BB962C8B-B14F-4D97-AF65-F5344CB8AC3E}">
        <p14:creationId xmlns:p14="http://schemas.microsoft.com/office/powerpoint/2010/main" val="41593390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08993"/>
                </a:solidFill>
              </a:rPr>
              <a:t>Reflexionsfragen</a:t>
            </a:r>
            <a:endParaRPr lang="de-DE" dirty="0">
              <a:solidFill>
                <a:srgbClr val="008993"/>
              </a:solidFill>
            </a:endParaRPr>
          </a:p>
        </p:txBody>
      </p:sp>
      <p:sp>
        <p:nvSpPr>
          <p:cNvPr id="3" name="Inhaltsplatzhalter 2"/>
          <p:cNvSpPr>
            <a:spLocks noGrp="1"/>
          </p:cNvSpPr>
          <p:nvPr>
            <p:ph idx="1"/>
          </p:nvPr>
        </p:nvSpPr>
        <p:spPr/>
        <p:txBody>
          <a:bodyPr>
            <a:normAutofit/>
          </a:bodyPr>
          <a:lstStyle/>
          <a:p>
            <a:pPr lvl="0"/>
            <a:r>
              <a:rPr lang="de-DE" sz="2400" dirty="0"/>
              <a:t>Wie habe ich selber die Diskussion erlebt?</a:t>
            </a:r>
          </a:p>
          <a:p>
            <a:pPr lvl="0"/>
            <a:r>
              <a:rPr lang="de-DE" sz="2400" dirty="0"/>
              <a:t>Was ist mir besonders aufgefallen?</a:t>
            </a:r>
          </a:p>
          <a:p>
            <a:pPr lvl="0"/>
            <a:r>
              <a:rPr lang="de-DE" sz="2400" dirty="0"/>
              <a:t>Welche Schlüsse ziehe ich daraus?</a:t>
            </a:r>
          </a:p>
          <a:p>
            <a:pPr lvl="0"/>
            <a:r>
              <a:rPr lang="de-DE" sz="2400" dirty="0"/>
              <a:t>Weshalb unterscheidet sich die Lösung der Klasse von derjenigen im Alltag?</a:t>
            </a:r>
          </a:p>
          <a:p>
            <a:pPr lvl="0"/>
            <a:r>
              <a:rPr lang="de-DE" sz="2400" dirty="0"/>
              <a:t>Was braucht es, damit sich „bessere Lösungen“ durchsetzen?</a:t>
            </a:r>
          </a:p>
          <a:p>
            <a:pPr lvl="0"/>
            <a:r>
              <a:rPr lang="de-DE" sz="2400" dirty="0"/>
              <a:t>Welche Rolle kommt dem Einzelnen zu, welche der Gesellschaft? Welche der Politik?</a:t>
            </a:r>
          </a:p>
          <a:p>
            <a:pPr lvl="0"/>
            <a:r>
              <a:rPr lang="de-DE" sz="2400" dirty="0"/>
              <a:t>Wenn ich selber in einer ähnlichen Situation wäre: Gibt es etwas, das ich mir heute schon vorneh­men kann?</a:t>
            </a:r>
          </a:p>
          <a:p>
            <a:endParaRPr lang="de-DE" dirty="0"/>
          </a:p>
        </p:txBody>
      </p:sp>
      <p:sp>
        <p:nvSpPr>
          <p:cNvPr id="5" name="Textfeld 4"/>
          <p:cNvSpPr txBox="1"/>
          <p:nvPr/>
        </p:nvSpPr>
        <p:spPr>
          <a:xfrm rot="16200000">
            <a:off x="11137905" y="1342172"/>
            <a:ext cx="1478280" cy="246221"/>
          </a:xfrm>
          <a:prstGeom prst="rect">
            <a:avLst/>
          </a:prstGeom>
          <a:noFill/>
        </p:spPr>
        <p:txBody>
          <a:bodyPr wrap="square" rtlCol="0">
            <a:spAutoFit/>
          </a:bodyPr>
          <a:lstStyle/>
          <a:p>
            <a:r>
              <a:rPr lang="de-DE" sz="1000" dirty="0" smtClean="0">
                <a:solidFill>
                  <a:schemeClr val="bg1">
                    <a:lumMod val="50000"/>
                  </a:schemeClr>
                </a:solidFill>
              </a:rPr>
              <a:t>Quelle: CC0 pixabay.com</a:t>
            </a:r>
            <a:endParaRPr lang="de-DE" sz="1000" dirty="0">
              <a:solidFill>
                <a:schemeClr val="bg1">
                  <a:lumMod val="50000"/>
                </a:schemeClr>
              </a:solidFill>
            </a:endParaRPr>
          </a:p>
        </p:txBody>
      </p:sp>
      <p:pic>
        <p:nvPicPr>
          <p:cNvPr id="4" name="Grafik 3"/>
          <p:cNvPicPr>
            <a:picLocks noChangeAspect="1"/>
          </p:cNvPicPr>
          <p:nvPr/>
        </p:nvPicPr>
        <p:blipFill rotWithShape="1">
          <a:blip r:embed="rId3"/>
          <a:srcRect l="16195" r="24874"/>
          <a:stretch/>
        </p:blipFill>
        <p:spPr>
          <a:xfrm>
            <a:off x="10136547" y="476241"/>
            <a:ext cx="1417320" cy="2405082"/>
          </a:xfrm>
          <a:prstGeom prst="rect">
            <a:avLst/>
          </a:prstGeom>
        </p:spPr>
      </p:pic>
    </p:spTree>
    <p:extLst>
      <p:ext uri="{BB962C8B-B14F-4D97-AF65-F5344CB8AC3E}">
        <p14:creationId xmlns:p14="http://schemas.microsoft.com/office/powerpoint/2010/main" val="24211070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08993"/>
                </a:solidFill>
              </a:rPr>
              <a:t>Analyse der Argumente der Urteilsfindung</a:t>
            </a:r>
            <a:endParaRPr lang="de-DE" dirty="0">
              <a:solidFill>
                <a:srgbClr val="008993"/>
              </a:solidFill>
            </a:endParaRPr>
          </a:p>
        </p:txBody>
      </p:sp>
      <p:sp>
        <p:nvSpPr>
          <p:cNvPr id="3" name="Inhaltsplatzhalter 2"/>
          <p:cNvSpPr>
            <a:spLocks noGrp="1"/>
          </p:cNvSpPr>
          <p:nvPr>
            <p:ph idx="1"/>
          </p:nvPr>
        </p:nvSpPr>
        <p:spPr>
          <a:xfrm>
            <a:off x="838200" y="1825625"/>
            <a:ext cx="9112624" cy="4351338"/>
          </a:xfrm>
        </p:spPr>
        <p:txBody>
          <a:bodyPr/>
          <a:lstStyle/>
          <a:p>
            <a:r>
              <a:rPr lang="de-DE" sz="2600" dirty="0"/>
              <a:t>Welche Argumente waren am stärksten? Warum? </a:t>
            </a:r>
            <a:endParaRPr lang="de-DE" sz="2600" dirty="0" smtClean="0"/>
          </a:p>
          <a:p>
            <a:r>
              <a:rPr lang="de-DE" sz="2600" dirty="0" smtClean="0"/>
              <a:t>Welche Argumente </a:t>
            </a:r>
            <a:r>
              <a:rPr lang="de-DE" sz="2600" dirty="0"/>
              <a:t>konnten sich nicht durchsetzen? Warum?</a:t>
            </a:r>
          </a:p>
          <a:p>
            <a:r>
              <a:rPr lang="de-DE" sz="2600" dirty="0"/>
              <a:t>Welche Normen und Werte stehen hinter den Argumenten?</a:t>
            </a:r>
          </a:p>
          <a:p>
            <a:r>
              <a:rPr lang="de-DE" sz="2600" dirty="0"/>
              <a:t>Wie waren die Argumente mit Sachinformationen verknüpft?</a:t>
            </a:r>
          </a:p>
          <a:p>
            <a:r>
              <a:rPr lang="de-DE" sz="2600" dirty="0"/>
              <a:t>Welche Interessen standen hinter den Argumenten?</a:t>
            </a:r>
          </a:p>
          <a:p>
            <a:endParaRPr lang="de-DE" dirty="0"/>
          </a:p>
        </p:txBody>
      </p:sp>
      <p:sp>
        <p:nvSpPr>
          <p:cNvPr id="4" name="Textfeld 3"/>
          <p:cNvSpPr txBox="1"/>
          <p:nvPr/>
        </p:nvSpPr>
        <p:spPr>
          <a:xfrm>
            <a:off x="9305366" y="5838409"/>
            <a:ext cx="2770094" cy="338554"/>
          </a:xfrm>
          <a:prstGeom prst="rect">
            <a:avLst/>
          </a:prstGeom>
          <a:noFill/>
        </p:spPr>
        <p:txBody>
          <a:bodyPr wrap="square" rtlCol="0">
            <a:spAutoFit/>
          </a:bodyPr>
          <a:lstStyle/>
          <a:p>
            <a:r>
              <a:rPr lang="de-DE" sz="1600" dirty="0">
                <a:solidFill>
                  <a:schemeClr val="bg1">
                    <a:lumMod val="50000"/>
                  </a:schemeClr>
                </a:solidFill>
              </a:rPr>
              <a:t>(Quelle: </a:t>
            </a:r>
            <a:r>
              <a:rPr lang="de-DE" sz="1600" dirty="0" err="1" smtClean="0">
                <a:solidFill>
                  <a:schemeClr val="bg1">
                    <a:lumMod val="50000"/>
                  </a:schemeClr>
                </a:solidFill>
              </a:rPr>
              <a:t>Eilks</a:t>
            </a:r>
            <a:r>
              <a:rPr lang="de-DE" sz="1600" dirty="0" smtClean="0">
                <a:solidFill>
                  <a:schemeClr val="bg1">
                    <a:lumMod val="50000"/>
                  </a:schemeClr>
                </a:solidFill>
              </a:rPr>
              <a:t> (2011) </a:t>
            </a:r>
            <a:r>
              <a:rPr lang="de-DE" sz="1600" dirty="0">
                <a:solidFill>
                  <a:schemeClr val="bg1">
                    <a:lumMod val="50000"/>
                  </a:schemeClr>
                </a:solidFill>
              </a:rPr>
              <a:t>S. 235</a:t>
            </a:r>
            <a:r>
              <a:rPr lang="de-DE" sz="1600" dirty="0" smtClean="0">
                <a:solidFill>
                  <a:schemeClr val="bg1">
                    <a:lumMod val="50000"/>
                  </a:schemeClr>
                </a:solidFill>
              </a:rPr>
              <a:t>)</a:t>
            </a:r>
            <a:endParaRPr lang="de-DE" sz="1600" dirty="0">
              <a:solidFill>
                <a:schemeClr val="bg1">
                  <a:lumMod val="50000"/>
                </a:schemeClr>
              </a:solidFill>
            </a:endParaRPr>
          </a:p>
        </p:txBody>
      </p:sp>
      <p:pic>
        <p:nvPicPr>
          <p:cNvPr id="5" name="Grafik 4"/>
          <p:cNvPicPr>
            <a:picLocks noChangeAspect="1"/>
          </p:cNvPicPr>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l="34052" r="32419"/>
          <a:stretch/>
        </p:blipFill>
        <p:spPr>
          <a:xfrm>
            <a:off x="10158989" y="1034630"/>
            <a:ext cx="1194811" cy="3563471"/>
          </a:xfrm>
          <a:prstGeom prst="rect">
            <a:avLst/>
          </a:prstGeom>
        </p:spPr>
      </p:pic>
      <p:sp>
        <p:nvSpPr>
          <p:cNvPr id="6" name="Textfeld 5"/>
          <p:cNvSpPr txBox="1"/>
          <p:nvPr/>
        </p:nvSpPr>
        <p:spPr>
          <a:xfrm rot="16200000">
            <a:off x="11213210" y="3179385"/>
            <a:ext cx="1478280" cy="246221"/>
          </a:xfrm>
          <a:prstGeom prst="rect">
            <a:avLst/>
          </a:prstGeom>
          <a:noFill/>
        </p:spPr>
        <p:txBody>
          <a:bodyPr wrap="square" rtlCol="0">
            <a:spAutoFit/>
          </a:bodyPr>
          <a:lstStyle/>
          <a:p>
            <a:r>
              <a:rPr lang="de-DE" sz="1000" dirty="0" smtClean="0">
                <a:solidFill>
                  <a:schemeClr val="bg1">
                    <a:lumMod val="50000"/>
                  </a:schemeClr>
                </a:solidFill>
              </a:rPr>
              <a:t>Quelle: CC0 pixabay.com</a:t>
            </a:r>
            <a:endParaRPr lang="de-DE" sz="1000" dirty="0">
              <a:solidFill>
                <a:schemeClr val="bg1">
                  <a:lumMod val="50000"/>
                </a:schemeClr>
              </a:solidFill>
            </a:endParaRPr>
          </a:p>
        </p:txBody>
      </p:sp>
    </p:spTree>
    <p:extLst>
      <p:ext uri="{BB962C8B-B14F-4D97-AF65-F5344CB8AC3E}">
        <p14:creationId xmlns:p14="http://schemas.microsoft.com/office/powerpoint/2010/main" val="35550403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08993"/>
                </a:solidFill>
              </a:rPr>
              <a:t>Analyse der Bewertungsstrukturen</a:t>
            </a:r>
            <a:endParaRPr lang="de-DE" dirty="0">
              <a:solidFill>
                <a:srgbClr val="008993"/>
              </a:solidFill>
            </a:endParaRPr>
          </a:p>
        </p:txBody>
      </p:sp>
      <p:sp>
        <p:nvSpPr>
          <p:cNvPr id="3" name="Inhaltsplatzhalter 2"/>
          <p:cNvSpPr>
            <a:spLocks noGrp="1"/>
          </p:cNvSpPr>
          <p:nvPr>
            <p:ph idx="1"/>
          </p:nvPr>
        </p:nvSpPr>
        <p:spPr>
          <a:xfrm>
            <a:off x="838200" y="1825625"/>
            <a:ext cx="9421906" cy="3512857"/>
          </a:xfrm>
        </p:spPr>
        <p:txBody>
          <a:bodyPr>
            <a:normAutofit/>
          </a:bodyPr>
          <a:lstStyle/>
          <a:p>
            <a:r>
              <a:rPr lang="de-DE" sz="2600" dirty="0"/>
              <a:t>Rolle von Einigkeit </a:t>
            </a:r>
            <a:r>
              <a:rPr lang="de-DE" sz="2600" dirty="0" smtClean="0"/>
              <a:t>&amp; Uneinigkeit</a:t>
            </a:r>
            <a:endParaRPr lang="de-DE" sz="2600" dirty="0"/>
          </a:p>
          <a:p>
            <a:r>
              <a:rPr lang="de-DE" sz="2600" dirty="0"/>
              <a:t>Rolle von Interessen </a:t>
            </a:r>
            <a:r>
              <a:rPr lang="de-DE" sz="2600" dirty="0" smtClean="0"/>
              <a:t>&amp; Macht </a:t>
            </a:r>
          </a:p>
          <a:p>
            <a:r>
              <a:rPr lang="de-DE" sz="2600" dirty="0" smtClean="0"/>
              <a:t>Handlungsoptionen </a:t>
            </a:r>
            <a:r>
              <a:rPr lang="de-DE" sz="2600" dirty="0"/>
              <a:t>erkennen und </a:t>
            </a:r>
            <a:r>
              <a:rPr lang="de-DE" sz="2600" dirty="0" smtClean="0"/>
              <a:t>erweitern</a:t>
            </a:r>
            <a:endParaRPr lang="de-DE" sz="2600" dirty="0"/>
          </a:p>
          <a:p>
            <a:r>
              <a:rPr lang="de-DE" sz="2600" dirty="0"/>
              <a:t>Fähigkeit und Bereitschaft zur </a:t>
            </a:r>
            <a:r>
              <a:rPr lang="de-DE" sz="2600" dirty="0" smtClean="0"/>
              <a:t>Perspektivenübernahme</a:t>
            </a:r>
            <a:endParaRPr lang="de-DE" sz="2600" dirty="0"/>
          </a:p>
          <a:p>
            <a:r>
              <a:rPr lang="de-DE" sz="2600" dirty="0"/>
              <a:t>Rolle von hinter Argumenten wirkendem Sachwissen, Normen &amp; Werten, </a:t>
            </a:r>
            <a:r>
              <a:rPr lang="de-DE" sz="2600" dirty="0" smtClean="0"/>
              <a:t>Interessen</a:t>
            </a:r>
          </a:p>
          <a:p>
            <a:r>
              <a:rPr lang="de-DE" sz="2600" dirty="0" smtClean="0"/>
              <a:t>Bewertungsstrategie: </a:t>
            </a:r>
            <a:r>
              <a:rPr lang="de-DE" sz="2600" dirty="0"/>
              <a:t>intuitiv oder </a:t>
            </a:r>
            <a:r>
              <a:rPr lang="de-DE" sz="2600" dirty="0" smtClean="0"/>
              <a:t>reflektiert</a:t>
            </a:r>
            <a:endParaRPr lang="de-DE" sz="2600" dirty="0"/>
          </a:p>
        </p:txBody>
      </p:sp>
      <p:sp>
        <p:nvSpPr>
          <p:cNvPr id="4" name="Textfeld 3"/>
          <p:cNvSpPr txBox="1"/>
          <p:nvPr/>
        </p:nvSpPr>
        <p:spPr>
          <a:xfrm>
            <a:off x="9305366" y="5838409"/>
            <a:ext cx="2770094" cy="338554"/>
          </a:xfrm>
          <a:prstGeom prst="rect">
            <a:avLst/>
          </a:prstGeom>
          <a:noFill/>
        </p:spPr>
        <p:txBody>
          <a:bodyPr wrap="square" rtlCol="0">
            <a:spAutoFit/>
          </a:bodyPr>
          <a:lstStyle/>
          <a:p>
            <a:r>
              <a:rPr lang="de-DE" sz="1600" dirty="0">
                <a:solidFill>
                  <a:schemeClr val="bg1">
                    <a:lumMod val="50000"/>
                  </a:schemeClr>
                </a:solidFill>
              </a:rPr>
              <a:t>(Quelle: </a:t>
            </a:r>
            <a:r>
              <a:rPr lang="de-DE" sz="1600" dirty="0" err="1" smtClean="0">
                <a:solidFill>
                  <a:schemeClr val="bg1">
                    <a:lumMod val="50000"/>
                  </a:schemeClr>
                </a:solidFill>
              </a:rPr>
              <a:t>Eilks</a:t>
            </a:r>
            <a:r>
              <a:rPr lang="de-DE" sz="1600" dirty="0" smtClean="0">
                <a:solidFill>
                  <a:schemeClr val="bg1">
                    <a:lumMod val="50000"/>
                  </a:schemeClr>
                </a:solidFill>
              </a:rPr>
              <a:t> (2011) </a:t>
            </a:r>
            <a:r>
              <a:rPr lang="de-DE" sz="1600" dirty="0">
                <a:solidFill>
                  <a:schemeClr val="bg1">
                    <a:lumMod val="50000"/>
                  </a:schemeClr>
                </a:solidFill>
              </a:rPr>
              <a:t>S. 235</a:t>
            </a:r>
            <a:r>
              <a:rPr lang="de-DE" sz="1600" dirty="0" smtClean="0">
                <a:solidFill>
                  <a:schemeClr val="bg1">
                    <a:lumMod val="50000"/>
                  </a:schemeClr>
                </a:solidFill>
              </a:rPr>
              <a:t>)</a:t>
            </a:r>
            <a:endParaRPr lang="de-DE" sz="1600" dirty="0">
              <a:solidFill>
                <a:schemeClr val="bg1">
                  <a:lumMod val="50000"/>
                </a:schemeClr>
              </a:solidFill>
            </a:endParaRPr>
          </a:p>
        </p:txBody>
      </p:sp>
      <p:pic>
        <p:nvPicPr>
          <p:cNvPr id="5" name="Grafik 4"/>
          <p:cNvPicPr>
            <a:picLocks noChangeAspect="1"/>
          </p:cNvPicPr>
          <p:nvPr/>
        </p:nvPicPr>
        <p:blipFill rotWithShape="1">
          <a:blip r:embed="rId3" cstate="print">
            <a:grayscl/>
            <a:extLst>
              <a:ext uri="{28A0092B-C50C-407E-A947-70E740481C1C}">
                <a14:useLocalDpi xmlns:a14="http://schemas.microsoft.com/office/drawing/2010/main" val="0"/>
              </a:ext>
            </a:extLst>
          </a:blip>
          <a:srcRect l="34052" r="32419"/>
          <a:stretch/>
        </p:blipFill>
        <p:spPr>
          <a:xfrm>
            <a:off x="10158989" y="1034630"/>
            <a:ext cx="1194811" cy="3563471"/>
          </a:xfrm>
          <a:prstGeom prst="rect">
            <a:avLst/>
          </a:prstGeom>
        </p:spPr>
      </p:pic>
      <p:sp>
        <p:nvSpPr>
          <p:cNvPr id="6" name="Textfeld 5"/>
          <p:cNvSpPr txBox="1"/>
          <p:nvPr/>
        </p:nvSpPr>
        <p:spPr>
          <a:xfrm rot="16200000">
            <a:off x="11213210" y="3179385"/>
            <a:ext cx="1478280" cy="246221"/>
          </a:xfrm>
          <a:prstGeom prst="rect">
            <a:avLst/>
          </a:prstGeom>
          <a:noFill/>
        </p:spPr>
        <p:txBody>
          <a:bodyPr wrap="square" rtlCol="0">
            <a:spAutoFit/>
          </a:bodyPr>
          <a:lstStyle/>
          <a:p>
            <a:r>
              <a:rPr lang="de-DE" sz="1000" dirty="0" smtClean="0">
                <a:solidFill>
                  <a:schemeClr val="bg1">
                    <a:lumMod val="50000"/>
                  </a:schemeClr>
                </a:solidFill>
              </a:rPr>
              <a:t>Quelle: CC0 pixabay.com</a:t>
            </a:r>
            <a:endParaRPr lang="de-DE" sz="1000" dirty="0">
              <a:solidFill>
                <a:schemeClr val="bg1">
                  <a:lumMod val="50000"/>
                </a:schemeClr>
              </a:solidFill>
            </a:endParaRPr>
          </a:p>
        </p:txBody>
      </p:sp>
    </p:spTree>
    <p:extLst>
      <p:ext uri="{BB962C8B-B14F-4D97-AF65-F5344CB8AC3E}">
        <p14:creationId xmlns:p14="http://schemas.microsoft.com/office/powerpoint/2010/main" val="1206703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3"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9547412" y="123890"/>
            <a:ext cx="2156907" cy="2156907"/>
          </a:xfrm>
          <a:prstGeom prst="rect">
            <a:avLst/>
          </a:prstGeom>
        </p:spPr>
      </p:pic>
      <p:sp>
        <p:nvSpPr>
          <p:cNvPr id="2" name="Titel 1"/>
          <p:cNvSpPr>
            <a:spLocks noGrp="1"/>
          </p:cNvSpPr>
          <p:nvPr>
            <p:ph type="title"/>
          </p:nvPr>
        </p:nvSpPr>
        <p:spPr/>
        <p:txBody>
          <a:bodyPr/>
          <a:lstStyle/>
          <a:p>
            <a:r>
              <a:rPr lang="de-DE" dirty="0" smtClean="0">
                <a:solidFill>
                  <a:srgbClr val="008993"/>
                </a:solidFill>
              </a:rPr>
              <a:t>Meinungslinie und Abstimmung</a:t>
            </a:r>
            <a:endParaRPr lang="de-DE" dirty="0">
              <a:solidFill>
                <a:srgbClr val="008993"/>
              </a:solidFill>
            </a:endParaRPr>
          </a:p>
        </p:txBody>
      </p:sp>
      <p:sp>
        <p:nvSpPr>
          <p:cNvPr id="3" name="Inhaltsplatzhalter 2"/>
          <p:cNvSpPr>
            <a:spLocks noGrp="1"/>
          </p:cNvSpPr>
          <p:nvPr>
            <p:ph idx="1"/>
          </p:nvPr>
        </p:nvSpPr>
        <p:spPr>
          <a:xfrm>
            <a:off x="838200" y="1931923"/>
            <a:ext cx="10632141" cy="4351338"/>
          </a:xfrm>
        </p:spPr>
        <p:txBody>
          <a:bodyPr/>
          <a:lstStyle/>
          <a:p>
            <a:r>
              <a:rPr lang="de-DE" sz="2600" dirty="0" smtClean="0"/>
              <a:t>Meinungs-/Abstimmungslinie </a:t>
            </a:r>
            <a:r>
              <a:rPr lang="de-DE" sz="2600" dirty="0"/>
              <a:t>im Raum bilden: </a:t>
            </a:r>
            <a:endParaRPr lang="de-DE" sz="2600" dirty="0" smtClean="0"/>
          </a:p>
          <a:p>
            <a:r>
              <a:rPr lang="de-DE" sz="2600" dirty="0" smtClean="0"/>
              <a:t>Wie </a:t>
            </a:r>
            <a:r>
              <a:rPr lang="de-DE" sz="2600" dirty="0"/>
              <a:t>zufrieden bist du mit dem Ergebnis der Diskussion? </a:t>
            </a:r>
            <a:r>
              <a:rPr lang="de-DE" sz="2600" dirty="0" smtClean="0"/>
              <a:t>/ Stimmst du der Frage zu oder nicht?</a:t>
            </a:r>
          </a:p>
          <a:p>
            <a:pPr lvl="1"/>
            <a:r>
              <a:rPr lang="de-DE" dirty="0"/>
              <a:t>Positioniere dich aus der Perspektive deiner Rolle heraus entlang der Linie mit den zwei Polen „sehr </a:t>
            </a:r>
            <a:r>
              <a:rPr lang="de-DE" dirty="0" smtClean="0"/>
              <a:t>zufrieden/stimme zu“ </a:t>
            </a:r>
            <a:r>
              <a:rPr lang="de-DE" dirty="0"/>
              <a:t>und „überhaupt nicht </a:t>
            </a:r>
            <a:r>
              <a:rPr lang="de-DE" dirty="0" smtClean="0"/>
              <a:t>zufrieden/stimme nicht zu“. </a:t>
            </a:r>
            <a:endParaRPr lang="de-DE" dirty="0"/>
          </a:p>
          <a:p>
            <a:pPr lvl="1"/>
            <a:r>
              <a:rPr lang="de-DE" dirty="0"/>
              <a:t>Einzelnen Standpunkte (insbesondere Extrempositionen) begründen lassen.</a:t>
            </a:r>
          </a:p>
          <a:p>
            <a:pPr lvl="1"/>
            <a:r>
              <a:rPr lang="de-DE" dirty="0"/>
              <a:t>Dann </a:t>
            </a:r>
            <a:r>
              <a:rPr lang="de-DE" dirty="0" smtClean="0"/>
              <a:t>eine </a:t>
            </a:r>
            <a:r>
              <a:rPr lang="de-DE" dirty="0"/>
              <a:t>zweite </a:t>
            </a:r>
            <a:r>
              <a:rPr lang="de-DE" dirty="0" smtClean="0"/>
              <a:t>Linie </a:t>
            </a:r>
            <a:r>
              <a:rPr lang="de-DE" dirty="0"/>
              <a:t>zur gleichen </a:t>
            </a:r>
            <a:r>
              <a:rPr lang="de-DE" dirty="0" smtClean="0"/>
              <a:t>Frage: </a:t>
            </a:r>
            <a:r>
              <a:rPr lang="de-DE" dirty="0"/>
              <a:t>Diesmal aus persönlicher Perspektive eines jeden einzelnen. </a:t>
            </a:r>
          </a:p>
          <a:p>
            <a:pPr lvl="1"/>
            <a:endParaRPr lang="de-DE" dirty="0"/>
          </a:p>
          <a:p>
            <a:endParaRPr lang="de-DE" dirty="0"/>
          </a:p>
        </p:txBody>
      </p:sp>
      <p:sp>
        <p:nvSpPr>
          <p:cNvPr id="5" name="Textfeld 4"/>
          <p:cNvSpPr txBox="1"/>
          <p:nvPr/>
        </p:nvSpPr>
        <p:spPr>
          <a:xfrm rot="16200000">
            <a:off x="11088290" y="1307832"/>
            <a:ext cx="1478280" cy="246221"/>
          </a:xfrm>
          <a:prstGeom prst="rect">
            <a:avLst/>
          </a:prstGeom>
          <a:noFill/>
        </p:spPr>
        <p:txBody>
          <a:bodyPr wrap="square" rtlCol="0">
            <a:spAutoFit/>
          </a:bodyPr>
          <a:lstStyle/>
          <a:p>
            <a:r>
              <a:rPr lang="de-DE" sz="1000" dirty="0" smtClean="0">
                <a:solidFill>
                  <a:schemeClr val="bg1">
                    <a:lumMod val="50000"/>
                  </a:schemeClr>
                </a:solidFill>
              </a:rPr>
              <a:t>Quelle: CC0 pixabay.com</a:t>
            </a:r>
            <a:endParaRPr lang="de-DE" sz="1000" dirty="0">
              <a:solidFill>
                <a:schemeClr val="bg1">
                  <a:lumMod val="50000"/>
                </a:schemeClr>
              </a:solidFill>
            </a:endParaRPr>
          </a:p>
        </p:txBody>
      </p:sp>
    </p:spTree>
    <p:extLst>
      <p:ext uri="{BB962C8B-B14F-4D97-AF65-F5344CB8AC3E}">
        <p14:creationId xmlns:p14="http://schemas.microsoft.com/office/powerpoint/2010/main" val="27970860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08993"/>
                </a:solidFill>
              </a:rPr>
              <a:t>Lesekompetenzförderung bei der Rollenerarbeitung</a:t>
            </a:r>
            <a:endParaRPr lang="de-DE" dirty="0">
              <a:solidFill>
                <a:srgbClr val="008993"/>
              </a:solidFill>
            </a:endParaRPr>
          </a:p>
        </p:txBody>
      </p:sp>
      <p:sp>
        <p:nvSpPr>
          <p:cNvPr id="3" name="Inhaltsplatzhalter 2"/>
          <p:cNvSpPr>
            <a:spLocks noGrp="1"/>
          </p:cNvSpPr>
          <p:nvPr>
            <p:ph idx="1"/>
          </p:nvPr>
        </p:nvSpPr>
        <p:spPr>
          <a:xfrm>
            <a:off x="838199" y="1825625"/>
            <a:ext cx="10806953" cy="3714563"/>
          </a:xfrm>
        </p:spPr>
        <p:txBody>
          <a:bodyPr>
            <a:noAutofit/>
          </a:bodyPr>
          <a:lstStyle/>
          <a:p>
            <a:r>
              <a:rPr lang="de-DE" b="1" dirty="0" smtClean="0"/>
              <a:t>Ziel</a:t>
            </a:r>
            <a:r>
              <a:rPr lang="de-DE" dirty="0" smtClean="0"/>
              <a:t>: Erkennen von Werten, Normen, Interessen und Sachinformationen im Rollentext</a:t>
            </a:r>
          </a:p>
          <a:p>
            <a:r>
              <a:rPr lang="de-DE" b="1" dirty="0" smtClean="0"/>
              <a:t>Lesestrategien</a:t>
            </a:r>
            <a:r>
              <a:rPr lang="de-DE" dirty="0" smtClean="0"/>
              <a:t>:</a:t>
            </a:r>
          </a:p>
          <a:p>
            <a:pPr lvl="1"/>
            <a:r>
              <a:rPr lang="de-DE" i="1" dirty="0" smtClean="0">
                <a:solidFill>
                  <a:srgbClr val="C38B12"/>
                </a:solidFill>
              </a:rPr>
              <a:t>Markierungen</a:t>
            </a:r>
            <a:r>
              <a:rPr lang="de-DE" dirty="0" smtClean="0"/>
              <a:t>: Meinungen, Behauptungen, Begründungen, Sachinformationen, Wertvorstellungen, Beispiele etc. mit je anderen Farben unterstreichen</a:t>
            </a:r>
          </a:p>
          <a:p>
            <a:pPr lvl="1"/>
            <a:r>
              <a:rPr lang="de-DE" i="1" dirty="0" smtClean="0">
                <a:solidFill>
                  <a:srgbClr val="C38B12"/>
                </a:solidFill>
              </a:rPr>
              <a:t>Unterscheiden von Beschreibung und Bewertung</a:t>
            </a:r>
            <a:r>
              <a:rPr lang="de-DE" dirty="0" smtClean="0"/>
              <a:t>: Anfertigen einer Tabelle</a:t>
            </a:r>
          </a:p>
          <a:p>
            <a:pPr lvl="1"/>
            <a:r>
              <a:rPr lang="de-DE" i="1" dirty="0" smtClean="0">
                <a:solidFill>
                  <a:srgbClr val="C38B12"/>
                </a:solidFill>
              </a:rPr>
              <a:t>Wertvorstellungen</a:t>
            </a:r>
            <a:r>
              <a:rPr lang="de-DE" dirty="0" smtClean="0"/>
              <a:t> zu Aussagen der Rolle zuordnen</a:t>
            </a:r>
          </a:p>
          <a:p>
            <a:pPr lvl="1"/>
            <a:r>
              <a:rPr lang="de-DE" dirty="0" smtClean="0"/>
              <a:t>Gefundene </a:t>
            </a:r>
            <a:r>
              <a:rPr lang="de-DE" dirty="0"/>
              <a:t>Argumente/Meinungen </a:t>
            </a:r>
            <a:r>
              <a:rPr lang="de-DE" i="1" dirty="0">
                <a:solidFill>
                  <a:srgbClr val="C38B12"/>
                </a:solidFill>
              </a:rPr>
              <a:t>in eigenen Worten </a:t>
            </a:r>
            <a:r>
              <a:rPr lang="de-DE" dirty="0"/>
              <a:t>formulieren.</a:t>
            </a:r>
          </a:p>
          <a:p>
            <a:pPr lvl="1"/>
            <a:endParaRPr lang="de-DE" dirty="0"/>
          </a:p>
        </p:txBody>
      </p:sp>
      <p:sp>
        <p:nvSpPr>
          <p:cNvPr id="4" name="Textfeld 3"/>
          <p:cNvSpPr txBox="1"/>
          <p:nvPr/>
        </p:nvSpPr>
        <p:spPr>
          <a:xfrm>
            <a:off x="6024563" y="6010835"/>
            <a:ext cx="6024283" cy="646331"/>
          </a:xfrm>
          <a:prstGeom prst="rect">
            <a:avLst/>
          </a:prstGeom>
          <a:noFill/>
        </p:spPr>
        <p:txBody>
          <a:bodyPr wrap="square" rtlCol="0">
            <a:spAutoFit/>
          </a:bodyPr>
          <a:lstStyle/>
          <a:p>
            <a:r>
              <a:rPr lang="de-DE" dirty="0">
                <a:solidFill>
                  <a:schemeClr val="bg1">
                    <a:lumMod val="50000"/>
                  </a:schemeClr>
                </a:solidFill>
              </a:rPr>
              <a:t>Quelle: </a:t>
            </a:r>
            <a:r>
              <a:rPr lang="de-DE" dirty="0" smtClean="0">
                <a:solidFill>
                  <a:schemeClr val="bg1">
                    <a:lumMod val="50000"/>
                  </a:schemeClr>
                </a:solidFill>
              </a:rPr>
              <a:t>www.lesen.bayern.de (</a:t>
            </a:r>
            <a:r>
              <a:rPr lang="de-DE" dirty="0">
                <a:solidFill>
                  <a:schemeClr val="bg1">
                    <a:lumMod val="50000"/>
                  </a:schemeClr>
                </a:solidFill>
              </a:rPr>
              <a:t>zuletzt konsultiert am 12.02.19)</a:t>
            </a:r>
          </a:p>
          <a:p>
            <a:endParaRPr lang="de-DE" dirty="0"/>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2835" y="1576810"/>
            <a:ext cx="1185724" cy="1169050"/>
          </a:xfrm>
          <a:prstGeom prst="rect">
            <a:avLst/>
          </a:prstGeom>
        </p:spPr>
      </p:pic>
      <p:sp>
        <p:nvSpPr>
          <p:cNvPr id="7" name="Textfeld 6"/>
          <p:cNvSpPr txBox="1"/>
          <p:nvPr/>
        </p:nvSpPr>
        <p:spPr>
          <a:xfrm rot="16200000">
            <a:off x="11152530" y="2038224"/>
            <a:ext cx="1478280" cy="246221"/>
          </a:xfrm>
          <a:prstGeom prst="rect">
            <a:avLst/>
          </a:prstGeom>
          <a:noFill/>
        </p:spPr>
        <p:txBody>
          <a:bodyPr wrap="square" rtlCol="0">
            <a:spAutoFit/>
          </a:bodyPr>
          <a:lstStyle/>
          <a:p>
            <a:r>
              <a:rPr lang="de-DE" sz="1000" dirty="0" smtClean="0">
                <a:solidFill>
                  <a:schemeClr val="bg1">
                    <a:lumMod val="50000"/>
                  </a:schemeClr>
                </a:solidFill>
              </a:rPr>
              <a:t>Quelle: CC0 pixabay.com</a:t>
            </a:r>
            <a:endParaRPr lang="de-DE" sz="1000" dirty="0">
              <a:solidFill>
                <a:schemeClr val="bg1">
                  <a:lumMod val="50000"/>
                </a:schemeClr>
              </a:solidFill>
            </a:endParaRPr>
          </a:p>
        </p:txBody>
      </p:sp>
    </p:spTree>
    <p:extLst>
      <p:ext uri="{BB962C8B-B14F-4D97-AF65-F5344CB8AC3E}">
        <p14:creationId xmlns:p14="http://schemas.microsoft.com/office/powerpoint/2010/main" val="8336094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339210"/>
          </a:xfrm>
        </p:spPr>
        <p:txBody>
          <a:bodyPr>
            <a:normAutofit fontScale="90000"/>
          </a:bodyPr>
          <a:lstStyle/>
          <a:p>
            <a:r>
              <a:rPr lang="de-DE" dirty="0" smtClean="0">
                <a:solidFill>
                  <a:srgbClr val="008993"/>
                </a:solidFill>
              </a:rPr>
              <a:t>Literatur</a:t>
            </a:r>
            <a:endParaRPr lang="de-DE" dirty="0">
              <a:solidFill>
                <a:srgbClr val="008993"/>
              </a:solidFill>
            </a:endParaRPr>
          </a:p>
        </p:txBody>
      </p:sp>
      <p:sp>
        <p:nvSpPr>
          <p:cNvPr id="4" name="Inhaltsplatzhalter 2"/>
          <p:cNvSpPr txBox="1">
            <a:spLocks/>
          </p:cNvSpPr>
          <p:nvPr/>
        </p:nvSpPr>
        <p:spPr>
          <a:xfrm>
            <a:off x="947928" y="5654999"/>
            <a:ext cx="10515600" cy="5263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Frutiger Next LT W1G" panose="020B050304020402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Frutiger Next LT W1G" panose="020B050304020402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rutiger Next LT W1G" panose="020B050304020402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rutiger Next LT W1G" panose="020B050304020402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6" name="Inhaltsplatzhalter 2"/>
          <p:cNvSpPr txBox="1">
            <a:spLocks/>
          </p:cNvSpPr>
          <p:nvPr/>
        </p:nvSpPr>
        <p:spPr>
          <a:xfrm>
            <a:off x="990599" y="1174834"/>
            <a:ext cx="10544365" cy="221765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Frutiger Next LT W1G" panose="020B050304020402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Frutiger Next LT W1G" panose="020B050304020402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rutiger Next LT W1G" panose="020B050304020402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rutiger Next LT W1G" panose="020B050304020402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smtClean="0"/>
          </a:p>
          <a:p>
            <a:endParaRPr lang="de-DE" dirty="0">
              <a:solidFill>
                <a:schemeClr val="bg1">
                  <a:lumMod val="50000"/>
                </a:schemeClr>
              </a:solidFill>
            </a:endParaRPr>
          </a:p>
        </p:txBody>
      </p:sp>
      <p:sp>
        <p:nvSpPr>
          <p:cNvPr id="7" name="Inhaltsplatzhalter 6"/>
          <p:cNvSpPr>
            <a:spLocks noGrp="1"/>
          </p:cNvSpPr>
          <p:nvPr>
            <p:ph idx="1"/>
          </p:nvPr>
        </p:nvSpPr>
        <p:spPr>
          <a:xfrm>
            <a:off x="838200" y="1303661"/>
            <a:ext cx="10515600" cy="4351338"/>
          </a:xfrm>
        </p:spPr>
        <p:txBody>
          <a:bodyPr>
            <a:normAutofit fontScale="85000" lnSpcReduction="10000"/>
          </a:bodyPr>
          <a:lstStyle/>
          <a:p>
            <a:r>
              <a:rPr lang="de-DE" dirty="0" err="1"/>
              <a:t>Eilks</a:t>
            </a:r>
            <a:r>
              <a:rPr lang="de-DE" dirty="0"/>
              <a:t>, Ingo (</a:t>
            </a:r>
            <a:r>
              <a:rPr lang="de-DE" dirty="0" err="1"/>
              <a:t>Hg</a:t>
            </a:r>
            <a:r>
              <a:rPr lang="de-DE" dirty="0"/>
              <a:t>.): Der Klimawandel vor Gericht. Materialien für den Fach- und Projektunterricht. Hallbergmoos 2011</a:t>
            </a:r>
            <a:r>
              <a:rPr lang="de-DE" dirty="0" smtClean="0"/>
              <a:t>.</a:t>
            </a:r>
          </a:p>
          <a:p>
            <a:r>
              <a:rPr lang="de-DE" dirty="0"/>
              <a:t>Gebhard, Ulrich; </a:t>
            </a:r>
            <a:r>
              <a:rPr lang="de-DE" dirty="0" err="1"/>
              <a:t>Höttecke</a:t>
            </a:r>
            <a:r>
              <a:rPr lang="de-DE" dirty="0"/>
              <a:t>, Dietmar; Rehm, Markus (2017): Pädagogik der Naturwissenschaften. Ein Studienbuch. Wiesbaden: Springer VS (Lehrbuch). Online verfügbar unter http://dx.doi.org/10.1007/978-3-531-19546-9.</a:t>
            </a:r>
          </a:p>
          <a:p>
            <a:r>
              <a:rPr lang="de-DE" dirty="0"/>
              <a:t>Kreis, Annelies; Staub, Fritz: Kollegiales Unterrichtscoaching. Das Instrument zur praxissituierten Unterrichtsentwicklung. Köln 2017.</a:t>
            </a:r>
          </a:p>
          <a:p>
            <a:r>
              <a:rPr lang="de-DE" dirty="0" err="1"/>
              <a:t>Lauströer</a:t>
            </a:r>
            <a:r>
              <a:rPr lang="de-DE" dirty="0"/>
              <a:t>, Andrea; Rost, Jürgen (2008): Operationalisierung und Messung von Bewertungskompetenz. In: Inka Bormann und Gerhard de Haan (</a:t>
            </a:r>
            <a:r>
              <a:rPr lang="de-DE" dirty="0" err="1"/>
              <a:t>Hg</a:t>
            </a:r>
            <a:r>
              <a:rPr lang="de-DE" dirty="0"/>
              <a:t>.): Kompetenzen der Bildung für nachhaltige Entwicklung. Operationalisierung, Messung, Rahmenbedingungen, Befunde. Wiesbaden: VS Verlag für Sozialwissenschaften | GWV Fachverlage GmbH Wiesbaden, S. 89–102</a:t>
            </a:r>
            <a:r>
              <a:rPr lang="de-DE" dirty="0" smtClean="0"/>
              <a:t>.</a:t>
            </a:r>
            <a:endParaRPr lang="de-DE" dirty="0"/>
          </a:p>
        </p:txBody>
      </p:sp>
    </p:spTree>
    <p:extLst>
      <p:ext uri="{BB962C8B-B14F-4D97-AF65-F5344CB8AC3E}">
        <p14:creationId xmlns:p14="http://schemas.microsoft.com/office/powerpoint/2010/main" val="35377460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947928" y="1922237"/>
            <a:ext cx="10515600" cy="756881"/>
          </a:xfrm>
        </p:spPr>
        <p:txBody>
          <a:bodyPr>
            <a:normAutofit/>
          </a:bodyPr>
          <a:lstStyle/>
          <a:p>
            <a:r>
              <a:rPr lang="de-DE" sz="2400" dirty="0" smtClean="0"/>
              <a:t>Alle Grafiken und Bilder sind von www.pixabay.com (zuletzt konsultiert am 21.02.19) entnommen und verfügen über eine CC0-Lizenz.</a:t>
            </a:r>
            <a:endParaRPr lang="de-DE" sz="2400" dirty="0"/>
          </a:p>
          <a:p>
            <a:endParaRPr lang="de-DE" dirty="0"/>
          </a:p>
          <a:p>
            <a:endParaRPr lang="de-DE" dirty="0">
              <a:solidFill>
                <a:schemeClr val="bg1">
                  <a:lumMod val="50000"/>
                </a:schemeClr>
              </a:solidFill>
            </a:endParaRPr>
          </a:p>
        </p:txBody>
      </p:sp>
      <p:sp>
        <p:nvSpPr>
          <p:cNvPr id="4" name="Inhaltsplatzhalter 2"/>
          <p:cNvSpPr txBox="1">
            <a:spLocks/>
          </p:cNvSpPr>
          <p:nvPr/>
        </p:nvSpPr>
        <p:spPr>
          <a:xfrm>
            <a:off x="947928" y="5654999"/>
            <a:ext cx="10515600" cy="5263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Frutiger Next LT W1G" panose="020B050304020402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Frutiger Next LT W1G" panose="020B050304020402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rutiger Next LT W1G" panose="020B050304020402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rutiger Next LT W1G" panose="020B050304020402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5" name="Titel 1"/>
          <p:cNvSpPr txBox="1">
            <a:spLocks/>
          </p:cNvSpPr>
          <p:nvPr/>
        </p:nvSpPr>
        <p:spPr>
          <a:xfrm>
            <a:off x="838200" y="3596904"/>
            <a:ext cx="10696765" cy="450662"/>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3600" kern="1200">
                <a:solidFill>
                  <a:schemeClr val="tx1"/>
                </a:solidFill>
                <a:latin typeface="Frutiger Next LT W1G" panose="020B0503040204020203" pitchFamily="34" charset="0"/>
                <a:ea typeface="+mj-ea"/>
                <a:cs typeface="+mj-cs"/>
              </a:defRPr>
            </a:lvl1pPr>
          </a:lstStyle>
          <a:p>
            <a:endParaRPr lang="de-DE" sz="3200" dirty="0">
              <a:solidFill>
                <a:srgbClr val="008993"/>
              </a:solidFill>
            </a:endParaRPr>
          </a:p>
        </p:txBody>
      </p:sp>
      <p:sp>
        <p:nvSpPr>
          <p:cNvPr id="7" name="Titel 6"/>
          <p:cNvSpPr>
            <a:spLocks noGrp="1"/>
          </p:cNvSpPr>
          <p:nvPr>
            <p:ph type="title"/>
          </p:nvPr>
        </p:nvSpPr>
        <p:spPr/>
        <p:txBody>
          <a:bodyPr/>
          <a:lstStyle/>
          <a:p>
            <a:r>
              <a:rPr lang="de-DE" dirty="0">
                <a:solidFill>
                  <a:srgbClr val="008993"/>
                </a:solidFill>
              </a:rPr>
              <a:t>Bildquellen</a:t>
            </a:r>
            <a:endParaRPr lang="de-DE" dirty="0"/>
          </a:p>
        </p:txBody>
      </p:sp>
    </p:spTree>
    <p:extLst>
      <p:ext uri="{BB962C8B-B14F-4D97-AF65-F5344CB8AC3E}">
        <p14:creationId xmlns:p14="http://schemas.microsoft.com/office/powerpoint/2010/main" val="17257091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Input: Plan- &amp; Rollenspiele</a:t>
            </a:r>
            <a:endParaRPr lang="de-DE" dirty="0"/>
          </a:p>
        </p:txBody>
      </p:sp>
      <p:sp>
        <p:nvSpPr>
          <p:cNvPr id="3" name="Textplatzhalter 2"/>
          <p:cNvSpPr>
            <a:spLocks noGrp="1"/>
          </p:cNvSpPr>
          <p:nvPr>
            <p:ph type="body" idx="1"/>
          </p:nvPr>
        </p:nvSpPr>
        <p:spPr/>
        <p:txBody>
          <a:bodyPr/>
          <a:lstStyle/>
          <a:p>
            <a:r>
              <a:rPr lang="de-DE" dirty="0" smtClean="0"/>
              <a:t>Bewertungskompetenz und Perspektivenwechsel fördern</a:t>
            </a:r>
            <a:endParaRPr lang="de-DE" dirty="0"/>
          </a:p>
        </p:txBody>
      </p:sp>
    </p:spTree>
    <p:extLst>
      <p:ext uri="{BB962C8B-B14F-4D97-AF65-F5344CB8AC3E}">
        <p14:creationId xmlns:p14="http://schemas.microsoft.com/office/powerpoint/2010/main" val="33520226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08993"/>
                </a:solidFill>
              </a:rPr>
              <a:t>Das Potential von Rollen- &amp; Planspielen für BNE</a:t>
            </a:r>
            <a:endParaRPr lang="de-DE" dirty="0">
              <a:solidFill>
                <a:srgbClr val="008993"/>
              </a:solidFill>
            </a:endParaRPr>
          </a:p>
        </p:txBody>
      </p:sp>
      <p:sp>
        <p:nvSpPr>
          <p:cNvPr id="3" name="Inhaltsplatzhalter 2"/>
          <p:cNvSpPr>
            <a:spLocks noGrp="1"/>
          </p:cNvSpPr>
          <p:nvPr>
            <p:ph idx="1"/>
          </p:nvPr>
        </p:nvSpPr>
        <p:spPr>
          <a:xfrm>
            <a:off x="838200" y="1825625"/>
            <a:ext cx="10997438" cy="4351338"/>
          </a:xfrm>
        </p:spPr>
        <p:txBody>
          <a:bodyPr>
            <a:normAutofit/>
          </a:bodyPr>
          <a:lstStyle/>
          <a:p>
            <a:r>
              <a:rPr lang="de-DE" sz="2400" dirty="0" smtClean="0"/>
              <a:t>Komplexität wird in Form von Rollen sichtbar &amp; erfahrbar </a:t>
            </a:r>
          </a:p>
          <a:p>
            <a:endParaRPr lang="de-DE" sz="2400" dirty="0" smtClean="0"/>
          </a:p>
          <a:p>
            <a:r>
              <a:rPr lang="de-DE" sz="2400" dirty="0" smtClean="0"/>
              <a:t>Widersprüche können auf intra-, inter-personellen &amp; gesellschaftlich-systemischen Ebene aufgedeckt werden</a:t>
            </a:r>
          </a:p>
          <a:p>
            <a:endParaRPr lang="de-DE" sz="2400" dirty="0" smtClean="0"/>
          </a:p>
          <a:p>
            <a:r>
              <a:rPr lang="de-DE" sz="2400" dirty="0" smtClean="0"/>
              <a:t>Bewusstsein schaffen für ethische Fragen &amp; Probleme bei ambivalent diskutierten gesellschaftlichen Konflikten (sog. kollektive Entscheidungsdilemmata)</a:t>
            </a:r>
          </a:p>
          <a:p>
            <a:endParaRPr lang="de-DE" sz="2400" dirty="0"/>
          </a:p>
          <a:p>
            <a:r>
              <a:rPr lang="de-DE" sz="2400" dirty="0" smtClean="0"/>
              <a:t>Unterschiedliche Interessen, Werte &amp; Normen erkennen &amp; bewerten</a:t>
            </a:r>
            <a:endParaRPr lang="de-DE" sz="2400" dirty="0"/>
          </a:p>
        </p:txBody>
      </p:sp>
      <p:sp>
        <p:nvSpPr>
          <p:cNvPr id="4" name="Rechteck 3"/>
          <p:cNvSpPr/>
          <p:nvPr/>
        </p:nvSpPr>
        <p:spPr>
          <a:xfrm>
            <a:off x="8290372" y="5992297"/>
            <a:ext cx="3545266" cy="369332"/>
          </a:xfrm>
          <a:prstGeom prst="rect">
            <a:avLst/>
          </a:prstGeom>
        </p:spPr>
        <p:txBody>
          <a:bodyPr wrap="none">
            <a:spAutoFit/>
          </a:bodyPr>
          <a:lstStyle/>
          <a:p>
            <a:r>
              <a:rPr lang="de-DE" dirty="0">
                <a:solidFill>
                  <a:schemeClr val="bg1">
                    <a:lumMod val="50000"/>
                  </a:schemeClr>
                </a:solidFill>
              </a:rPr>
              <a:t>(</a:t>
            </a:r>
            <a:r>
              <a:rPr lang="de-DE" dirty="0" err="1">
                <a:solidFill>
                  <a:schemeClr val="bg1">
                    <a:lumMod val="50000"/>
                  </a:schemeClr>
                </a:solidFill>
              </a:rPr>
              <a:t>Höttecke</a:t>
            </a:r>
            <a:r>
              <a:rPr lang="de-DE" dirty="0">
                <a:solidFill>
                  <a:schemeClr val="bg1">
                    <a:lumMod val="50000"/>
                  </a:schemeClr>
                </a:solidFill>
              </a:rPr>
              <a:t>, </a:t>
            </a:r>
            <a:r>
              <a:rPr lang="de-DE" dirty="0" smtClean="0">
                <a:solidFill>
                  <a:schemeClr val="bg1">
                    <a:lumMod val="50000"/>
                  </a:schemeClr>
                </a:solidFill>
              </a:rPr>
              <a:t>2013; </a:t>
            </a:r>
            <a:r>
              <a:rPr lang="de-DE" dirty="0" err="1">
                <a:solidFill>
                  <a:schemeClr val="bg1">
                    <a:lumMod val="50000"/>
                  </a:schemeClr>
                </a:solidFill>
              </a:rPr>
              <a:t>Eilks</a:t>
            </a:r>
            <a:r>
              <a:rPr lang="de-DE" dirty="0">
                <a:solidFill>
                  <a:schemeClr val="bg1">
                    <a:lumMod val="50000"/>
                  </a:schemeClr>
                </a:solidFill>
              </a:rPr>
              <a:t> (2011), S. 13</a:t>
            </a:r>
            <a:r>
              <a:rPr lang="de-DE" dirty="0" smtClean="0">
                <a:solidFill>
                  <a:schemeClr val="bg1">
                    <a:lumMod val="50000"/>
                  </a:schemeClr>
                </a:solidFill>
              </a:rPr>
              <a:t>) </a:t>
            </a:r>
            <a:endParaRPr lang="de-DE" dirty="0">
              <a:solidFill>
                <a:schemeClr val="bg1">
                  <a:lumMod val="50000"/>
                </a:schemeClr>
              </a:solidFill>
            </a:endParaRPr>
          </a:p>
        </p:txBody>
      </p:sp>
    </p:spTree>
    <p:extLst>
      <p:ext uri="{BB962C8B-B14F-4D97-AF65-F5344CB8AC3E}">
        <p14:creationId xmlns:p14="http://schemas.microsoft.com/office/powerpoint/2010/main" val="30445732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08993"/>
                </a:solidFill>
              </a:rPr>
              <a:t>Unterscheidung zwischen Rollen- und Planspiel</a:t>
            </a:r>
            <a:endParaRPr lang="de-DE" dirty="0">
              <a:solidFill>
                <a:srgbClr val="008993"/>
              </a:solidFill>
            </a:endParaRPr>
          </a:p>
        </p:txBody>
      </p:sp>
      <p:sp>
        <p:nvSpPr>
          <p:cNvPr id="3" name="Inhaltsplatzhalter 2"/>
          <p:cNvSpPr>
            <a:spLocks noGrp="1"/>
          </p:cNvSpPr>
          <p:nvPr>
            <p:ph idx="1"/>
          </p:nvPr>
        </p:nvSpPr>
        <p:spPr/>
        <p:txBody>
          <a:bodyPr/>
          <a:lstStyle/>
          <a:p>
            <a:r>
              <a:rPr lang="de-DE" b="1" dirty="0"/>
              <a:t>Rollenspiele</a:t>
            </a:r>
            <a:r>
              <a:rPr lang="de-DE" dirty="0"/>
              <a:t> dienen dem Verständnis von individuellen Perspektiven in sozialen </a:t>
            </a:r>
            <a:r>
              <a:rPr lang="de-DE" dirty="0" smtClean="0"/>
              <a:t>Interaktionen </a:t>
            </a:r>
          </a:p>
          <a:p>
            <a:r>
              <a:rPr lang="de-DE" b="1" dirty="0" smtClean="0"/>
              <a:t>Planspiele</a:t>
            </a:r>
            <a:r>
              <a:rPr lang="de-DE" dirty="0" smtClean="0"/>
              <a:t> machen </a:t>
            </a:r>
            <a:r>
              <a:rPr lang="de-DE" dirty="0"/>
              <a:t>Entscheidungsprozesse von Gruppen oder Interessenvertretern unter institutionellen Bedingungen </a:t>
            </a:r>
            <a:r>
              <a:rPr lang="de-DE" dirty="0" smtClean="0"/>
              <a:t>sichtbar </a:t>
            </a:r>
          </a:p>
          <a:p>
            <a:endParaRPr lang="de-DE" dirty="0" smtClean="0"/>
          </a:p>
          <a:p>
            <a:pPr marL="0" indent="0">
              <a:buNone/>
            </a:pPr>
            <a:r>
              <a:rPr lang="de-DE" dirty="0" smtClean="0">
                <a:sym typeface="Wingdings" panose="05000000000000000000" pitchFamily="2" charset="2"/>
              </a:rPr>
              <a:t></a:t>
            </a:r>
            <a:r>
              <a:rPr lang="de-DE" dirty="0" smtClean="0"/>
              <a:t>In </a:t>
            </a:r>
            <a:r>
              <a:rPr lang="de-DE" dirty="0"/>
              <a:t>beiden wird vorgestellte Wirklichkeit </a:t>
            </a:r>
            <a:r>
              <a:rPr lang="de-DE" dirty="0" smtClean="0"/>
              <a:t>simuliert </a:t>
            </a:r>
          </a:p>
          <a:p>
            <a:pPr marL="0" indent="0">
              <a:buNone/>
            </a:pPr>
            <a:r>
              <a:rPr lang="de-DE" dirty="0" smtClean="0">
                <a:sym typeface="Wingdings" panose="05000000000000000000" pitchFamily="2" charset="2"/>
              </a:rPr>
              <a:t></a:t>
            </a:r>
            <a:r>
              <a:rPr lang="de-DE" dirty="0" smtClean="0"/>
              <a:t>Wichtig: Es handelt sich nicht um Theater!</a:t>
            </a:r>
            <a:endParaRPr lang="de-DE" dirty="0"/>
          </a:p>
        </p:txBody>
      </p:sp>
      <p:sp>
        <p:nvSpPr>
          <p:cNvPr id="4" name="Textfeld 3"/>
          <p:cNvSpPr txBox="1"/>
          <p:nvPr/>
        </p:nvSpPr>
        <p:spPr>
          <a:xfrm>
            <a:off x="8700247" y="5916706"/>
            <a:ext cx="3227295" cy="338554"/>
          </a:xfrm>
          <a:prstGeom prst="rect">
            <a:avLst/>
          </a:prstGeom>
          <a:noFill/>
        </p:spPr>
        <p:txBody>
          <a:bodyPr wrap="square" rtlCol="0">
            <a:spAutoFit/>
          </a:bodyPr>
          <a:lstStyle/>
          <a:p>
            <a:r>
              <a:rPr lang="de-DE" sz="1600" dirty="0" smtClean="0">
                <a:solidFill>
                  <a:schemeClr val="bg1">
                    <a:lumMod val="50000"/>
                  </a:schemeClr>
                </a:solidFill>
                <a:latin typeface="Frutiger Next LT W1G" panose="020B0503040204020203" pitchFamily="34" charset="0"/>
              </a:rPr>
              <a:t>(Quelle: </a:t>
            </a:r>
            <a:r>
              <a:rPr lang="de-DE" sz="1600" dirty="0" err="1">
                <a:solidFill>
                  <a:schemeClr val="bg1">
                    <a:lumMod val="50000"/>
                  </a:schemeClr>
                </a:solidFill>
                <a:latin typeface="Frutiger Next LT W1G" panose="020B0503040204020203" pitchFamily="34" charset="0"/>
              </a:rPr>
              <a:t>E</a:t>
            </a:r>
            <a:r>
              <a:rPr lang="de-DE" sz="1600" dirty="0" err="1" smtClean="0">
                <a:solidFill>
                  <a:schemeClr val="bg1">
                    <a:lumMod val="50000"/>
                  </a:schemeClr>
                </a:solidFill>
                <a:latin typeface="Frutiger Next LT W1G" panose="020B0503040204020203" pitchFamily="34" charset="0"/>
              </a:rPr>
              <a:t>ilks</a:t>
            </a:r>
            <a:r>
              <a:rPr lang="de-DE" sz="1600" dirty="0" smtClean="0">
                <a:solidFill>
                  <a:schemeClr val="bg1">
                    <a:lumMod val="50000"/>
                  </a:schemeClr>
                </a:solidFill>
                <a:latin typeface="Frutiger Next LT W1G" panose="020B0503040204020203" pitchFamily="34" charset="0"/>
              </a:rPr>
              <a:t> et al. (2011), S. 19)</a:t>
            </a:r>
            <a:endParaRPr lang="de-DE" sz="1600" dirty="0">
              <a:solidFill>
                <a:schemeClr val="bg1">
                  <a:lumMod val="50000"/>
                </a:schemeClr>
              </a:solidFill>
              <a:latin typeface="Frutiger Next LT W1G" panose="020B0503040204020203" pitchFamily="34" charset="0"/>
            </a:endParaRPr>
          </a:p>
        </p:txBody>
      </p:sp>
    </p:spTree>
    <p:extLst>
      <p:ext uri="{BB962C8B-B14F-4D97-AF65-F5344CB8AC3E}">
        <p14:creationId xmlns:p14="http://schemas.microsoft.com/office/powerpoint/2010/main" val="22245006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08993"/>
                </a:solidFill>
              </a:rPr>
              <a:t>Rolle, Rollenschutz und Ich-Perspektive</a:t>
            </a:r>
            <a:endParaRPr lang="de-DE" dirty="0">
              <a:solidFill>
                <a:srgbClr val="008993"/>
              </a:solidFill>
            </a:endParaRPr>
          </a:p>
        </p:txBody>
      </p:sp>
      <p:sp>
        <p:nvSpPr>
          <p:cNvPr id="3" name="Inhaltsplatzhalter 2"/>
          <p:cNvSpPr>
            <a:spLocks noGrp="1"/>
          </p:cNvSpPr>
          <p:nvPr>
            <p:ph idx="1"/>
          </p:nvPr>
        </p:nvSpPr>
        <p:spPr/>
        <p:txBody>
          <a:bodyPr/>
          <a:lstStyle/>
          <a:p>
            <a:r>
              <a:rPr lang="de-DE" dirty="0" smtClean="0"/>
              <a:t>Klare Trennung zwischen Rollen-Perspektive und Ich-Perspektive</a:t>
            </a:r>
          </a:p>
          <a:p>
            <a:pPr lvl="1"/>
            <a:r>
              <a:rPr lang="de-DE" dirty="0"/>
              <a:t>Es muss klar sein: Wer spielt, ist nicht ich, sondern Rolle. </a:t>
            </a:r>
            <a:endParaRPr lang="de-DE" dirty="0" smtClean="0"/>
          </a:p>
          <a:p>
            <a:pPr lvl="1"/>
            <a:r>
              <a:rPr lang="de-DE" dirty="0" smtClean="0"/>
              <a:t>Einsatz von Requisiten, um Rollenschutz zu verstärken</a:t>
            </a:r>
          </a:p>
          <a:p>
            <a:pPr lvl="1"/>
            <a:endParaRPr lang="de-DE" dirty="0" smtClean="0"/>
          </a:p>
          <a:p>
            <a:r>
              <a:rPr lang="de-DE" dirty="0" smtClean="0"/>
              <a:t>Klare Spielstruktur: </a:t>
            </a:r>
          </a:p>
          <a:p>
            <a:pPr lvl="1"/>
            <a:r>
              <a:rPr lang="de-DE" dirty="0" smtClean="0"/>
              <a:t>Spielregeln: Was ist erlaubt?</a:t>
            </a:r>
          </a:p>
          <a:p>
            <a:pPr lvl="1"/>
            <a:r>
              <a:rPr lang="de-DE" dirty="0" smtClean="0"/>
              <a:t>Signale: Wann beginnt/endet die Spielphase?</a:t>
            </a:r>
            <a:endParaRPr lang="de-DE" dirty="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04410" y="3540406"/>
            <a:ext cx="3339009" cy="2446868"/>
          </a:xfrm>
          <a:prstGeom prst="rect">
            <a:avLst/>
          </a:prstGeom>
        </p:spPr>
      </p:pic>
      <p:sp>
        <p:nvSpPr>
          <p:cNvPr id="5" name="Textfeld 4"/>
          <p:cNvSpPr txBox="1"/>
          <p:nvPr/>
        </p:nvSpPr>
        <p:spPr>
          <a:xfrm rot="16200000">
            <a:off x="11222763" y="5014114"/>
            <a:ext cx="1478280" cy="246221"/>
          </a:xfrm>
          <a:prstGeom prst="rect">
            <a:avLst/>
          </a:prstGeom>
          <a:noFill/>
        </p:spPr>
        <p:txBody>
          <a:bodyPr wrap="square" rtlCol="0">
            <a:spAutoFit/>
          </a:bodyPr>
          <a:lstStyle/>
          <a:p>
            <a:r>
              <a:rPr lang="de-DE" sz="1000" dirty="0" smtClean="0">
                <a:solidFill>
                  <a:schemeClr val="bg1">
                    <a:lumMod val="50000"/>
                  </a:schemeClr>
                </a:solidFill>
              </a:rPr>
              <a:t>Quelle: CC0 pixabay.com</a:t>
            </a:r>
            <a:endParaRPr lang="de-DE" sz="1000" dirty="0">
              <a:solidFill>
                <a:schemeClr val="bg1">
                  <a:lumMod val="50000"/>
                </a:schemeClr>
              </a:solidFill>
            </a:endParaRPr>
          </a:p>
        </p:txBody>
      </p:sp>
    </p:spTree>
    <p:extLst>
      <p:ext uri="{BB962C8B-B14F-4D97-AF65-F5344CB8AC3E}">
        <p14:creationId xmlns:p14="http://schemas.microsoft.com/office/powerpoint/2010/main" val="34473684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629957"/>
          </a:xfrm>
        </p:spPr>
        <p:txBody>
          <a:bodyPr/>
          <a:lstStyle/>
          <a:p>
            <a:r>
              <a:rPr lang="de-DE" dirty="0" smtClean="0">
                <a:solidFill>
                  <a:srgbClr val="008993"/>
                </a:solidFill>
              </a:rPr>
              <a:t>Phasen eines Rollenspiels</a:t>
            </a:r>
            <a:endParaRPr lang="de-DE" dirty="0">
              <a:solidFill>
                <a:srgbClr val="008993"/>
              </a:solidFill>
            </a:endParaRPr>
          </a:p>
        </p:txBody>
      </p:sp>
      <p:graphicFrame>
        <p:nvGraphicFramePr>
          <p:cNvPr id="4" name="Inhaltsplatzhalter 3"/>
          <p:cNvGraphicFramePr>
            <a:graphicFrameLocks noGrp="1"/>
          </p:cNvGraphicFramePr>
          <p:nvPr>
            <p:ph idx="1"/>
            <p:extLst/>
          </p:nvPr>
        </p:nvGraphicFramePr>
        <p:xfrm>
          <a:off x="972672" y="1271588"/>
          <a:ext cx="10515600" cy="4241800"/>
        </p:xfrm>
        <a:graphic>
          <a:graphicData uri="http://schemas.openxmlformats.org/drawingml/2006/table">
            <a:tbl>
              <a:tblPr firstRow="1" bandRow="1">
                <a:tableStyleId>{00A15C55-8517-42AA-B614-E9B94910E393}</a:tableStyleId>
              </a:tblPr>
              <a:tblGrid>
                <a:gridCol w="2429435">
                  <a:extLst>
                    <a:ext uri="{9D8B030D-6E8A-4147-A177-3AD203B41FA5}">
                      <a16:colId xmlns:a16="http://schemas.microsoft.com/office/drawing/2014/main" val="1386586306"/>
                    </a:ext>
                  </a:extLst>
                </a:gridCol>
                <a:gridCol w="8086165">
                  <a:extLst>
                    <a:ext uri="{9D8B030D-6E8A-4147-A177-3AD203B41FA5}">
                      <a16:colId xmlns:a16="http://schemas.microsoft.com/office/drawing/2014/main" val="3800427644"/>
                    </a:ext>
                  </a:extLst>
                </a:gridCol>
              </a:tblGrid>
              <a:tr h="370840">
                <a:tc>
                  <a:txBody>
                    <a:bodyPr/>
                    <a:lstStyle/>
                    <a:p>
                      <a:r>
                        <a:rPr lang="de-DE" sz="2000" dirty="0" smtClean="0">
                          <a:latin typeface="Frutiger Next LT W1G" panose="020B0503040204020203" pitchFamily="34" charset="0"/>
                        </a:rPr>
                        <a:t>Phasen</a:t>
                      </a:r>
                      <a:endParaRPr lang="de-DE" sz="2000" dirty="0">
                        <a:latin typeface="Frutiger Next LT W1G" panose="020B0503040204020203" pitchFamily="34" charset="0"/>
                      </a:endParaRPr>
                    </a:p>
                  </a:txBody>
                  <a:tcPr/>
                </a:tc>
                <a:tc>
                  <a:txBody>
                    <a:bodyPr/>
                    <a:lstStyle/>
                    <a:p>
                      <a:r>
                        <a:rPr lang="de-DE" sz="2000" dirty="0" smtClean="0">
                          <a:latin typeface="Frutiger Next LT W1G" panose="020B0503040204020203" pitchFamily="34" charset="0"/>
                        </a:rPr>
                        <a:t>Erläuterung</a:t>
                      </a:r>
                      <a:endParaRPr lang="de-DE" sz="2000" dirty="0">
                        <a:latin typeface="Frutiger Next LT W1G" panose="020B0503040204020203" pitchFamily="34" charset="0"/>
                      </a:endParaRPr>
                    </a:p>
                  </a:txBody>
                  <a:tcPr/>
                </a:tc>
                <a:extLst>
                  <a:ext uri="{0D108BD9-81ED-4DB2-BD59-A6C34878D82A}">
                    <a16:rowId xmlns:a16="http://schemas.microsoft.com/office/drawing/2014/main" val="2360741680"/>
                  </a:ext>
                </a:extLst>
              </a:tr>
              <a:tr h="370840">
                <a:tc>
                  <a:txBody>
                    <a:bodyPr/>
                    <a:lstStyle/>
                    <a:p>
                      <a:r>
                        <a:rPr lang="de-DE" b="1" dirty="0" smtClean="0">
                          <a:latin typeface="Frutiger Next LT W1G" panose="020B0503040204020203" pitchFamily="34" charset="0"/>
                        </a:rPr>
                        <a:t>Spieleinführung</a:t>
                      </a:r>
                      <a:endParaRPr lang="de-DE" b="1" dirty="0">
                        <a:latin typeface="Frutiger Next LT W1G" panose="020B0503040204020203" pitchFamily="34" charset="0"/>
                      </a:endParaRPr>
                    </a:p>
                  </a:txBody>
                  <a:tcPr/>
                </a:tc>
                <a:tc>
                  <a:txBody>
                    <a:bodyPr/>
                    <a:lstStyle/>
                    <a:p>
                      <a:r>
                        <a:rPr lang="de-DE" dirty="0" smtClean="0">
                          <a:latin typeface="Frutiger Next LT W1G" panose="020B0503040204020203" pitchFamily="34" charset="0"/>
                        </a:rPr>
                        <a:t>Dilemma/Konflikt erkennen</a:t>
                      </a:r>
                      <a:endParaRPr lang="de-DE" dirty="0">
                        <a:latin typeface="Frutiger Next LT W1G" panose="020B0503040204020203" pitchFamily="34" charset="0"/>
                      </a:endParaRPr>
                    </a:p>
                  </a:txBody>
                  <a:tcPr/>
                </a:tc>
                <a:extLst>
                  <a:ext uri="{0D108BD9-81ED-4DB2-BD59-A6C34878D82A}">
                    <a16:rowId xmlns:a16="http://schemas.microsoft.com/office/drawing/2014/main" val="3841357563"/>
                  </a:ext>
                </a:extLst>
              </a:tr>
              <a:tr h="370840">
                <a:tc>
                  <a:txBody>
                    <a:bodyPr/>
                    <a:lstStyle/>
                    <a:p>
                      <a:r>
                        <a:rPr lang="de-DE" b="1" dirty="0" smtClean="0">
                          <a:latin typeface="Frutiger Next LT W1G" panose="020B0503040204020203" pitchFamily="34" charset="0"/>
                        </a:rPr>
                        <a:t>Informationsphase</a:t>
                      </a:r>
                      <a:endParaRPr lang="de-DE" b="1" dirty="0">
                        <a:latin typeface="Frutiger Next LT W1G" panose="020B0503040204020203" pitchFamily="34" charset="0"/>
                      </a:endParaRPr>
                    </a:p>
                  </a:txBody>
                  <a:tcPr/>
                </a:tc>
                <a:tc>
                  <a:txBody>
                    <a:bodyPr/>
                    <a:lstStyle/>
                    <a:p>
                      <a:r>
                        <a:rPr lang="de-DE" dirty="0" smtClean="0">
                          <a:latin typeface="Frutiger Next LT W1G" panose="020B0503040204020203" pitchFamily="34" charset="0"/>
                        </a:rPr>
                        <a:t>Sach- und Fachinformationen, individuelle und rollenspezifische</a:t>
                      </a:r>
                      <a:r>
                        <a:rPr lang="de-DE" baseline="0" dirty="0" smtClean="0">
                          <a:latin typeface="Frutiger Next LT W1G" panose="020B0503040204020203" pitchFamily="34" charset="0"/>
                        </a:rPr>
                        <a:t> Hintergrundinformationen</a:t>
                      </a:r>
                      <a:endParaRPr lang="de-DE" dirty="0">
                        <a:latin typeface="Frutiger Next LT W1G" panose="020B0503040204020203" pitchFamily="34" charset="0"/>
                      </a:endParaRPr>
                    </a:p>
                  </a:txBody>
                  <a:tcPr/>
                </a:tc>
                <a:extLst>
                  <a:ext uri="{0D108BD9-81ED-4DB2-BD59-A6C34878D82A}">
                    <a16:rowId xmlns:a16="http://schemas.microsoft.com/office/drawing/2014/main" val="2614058225"/>
                  </a:ext>
                </a:extLst>
              </a:tr>
              <a:tr h="370840">
                <a:tc>
                  <a:txBody>
                    <a:bodyPr/>
                    <a:lstStyle/>
                    <a:p>
                      <a:r>
                        <a:rPr lang="de-DE" b="1" dirty="0" smtClean="0">
                          <a:latin typeface="Frutiger Next LT W1G" panose="020B0503040204020203" pitchFamily="34" charset="0"/>
                        </a:rPr>
                        <a:t>Rollenaneignung und -einführung</a:t>
                      </a:r>
                      <a:endParaRPr lang="de-DE" b="1" dirty="0">
                        <a:latin typeface="Frutiger Next LT W1G" panose="020B0503040204020203" pitchFamily="34" charset="0"/>
                      </a:endParaRPr>
                    </a:p>
                  </a:txBody>
                  <a:tcPr/>
                </a:tc>
                <a:tc>
                  <a:txBody>
                    <a:bodyPr/>
                    <a:lstStyle/>
                    <a:p>
                      <a:r>
                        <a:rPr lang="de-DE" dirty="0" smtClean="0">
                          <a:latin typeface="Frutiger Next LT W1G" panose="020B0503040204020203" pitchFamily="34" charset="0"/>
                        </a:rPr>
                        <a:t>Interessen, Haltungen, Einstellungen, Ziele, Wünsche aus der Rolle heraus klären; sich die Rolle emotional-affektiv über das Nachstellen von Haltungen aneignen</a:t>
                      </a:r>
                      <a:endParaRPr lang="de-DE" dirty="0">
                        <a:latin typeface="Frutiger Next LT W1G" panose="020B0503040204020203" pitchFamily="34" charset="0"/>
                      </a:endParaRPr>
                    </a:p>
                  </a:txBody>
                  <a:tcPr/>
                </a:tc>
                <a:extLst>
                  <a:ext uri="{0D108BD9-81ED-4DB2-BD59-A6C34878D82A}">
                    <a16:rowId xmlns:a16="http://schemas.microsoft.com/office/drawing/2014/main" val="3870897840"/>
                  </a:ext>
                </a:extLst>
              </a:tr>
              <a:tr h="370840">
                <a:tc>
                  <a:txBody>
                    <a:bodyPr/>
                    <a:lstStyle/>
                    <a:p>
                      <a:r>
                        <a:rPr lang="de-DE" b="1" dirty="0" smtClean="0">
                          <a:latin typeface="Frutiger Next LT W1G" panose="020B0503040204020203" pitchFamily="34" charset="0"/>
                        </a:rPr>
                        <a:t>Rollenspiel</a:t>
                      </a:r>
                      <a:endParaRPr lang="de-DE" b="1" dirty="0">
                        <a:latin typeface="Frutiger Next LT W1G" panose="020B0503040204020203" pitchFamily="34" charset="0"/>
                      </a:endParaRPr>
                    </a:p>
                  </a:txBody>
                  <a:tcPr/>
                </a:tc>
                <a:tc>
                  <a:txBody>
                    <a:bodyPr/>
                    <a:lstStyle/>
                    <a:p>
                      <a:r>
                        <a:rPr lang="de-DE" dirty="0" smtClean="0">
                          <a:latin typeface="Frutiger Next LT W1G" panose="020B0503040204020203" pitchFamily="34" charset="0"/>
                        </a:rPr>
                        <a:t>Improvisation aus den Rollen heraus; schon in dieser Phase Analyse durch Außenbeobachter mit beobachtungsaufträgen möglich</a:t>
                      </a:r>
                      <a:endParaRPr lang="de-DE" dirty="0">
                        <a:latin typeface="Frutiger Next LT W1G" panose="020B0503040204020203" pitchFamily="34" charset="0"/>
                      </a:endParaRPr>
                    </a:p>
                  </a:txBody>
                  <a:tcPr/>
                </a:tc>
                <a:extLst>
                  <a:ext uri="{0D108BD9-81ED-4DB2-BD59-A6C34878D82A}">
                    <a16:rowId xmlns:a16="http://schemas.microsoft.com/office/drawing/2014/main" val="643916281"/>
                  </a:ext>
                </a:extLst>
              </a:tr>
              <a:tr h="370840">
                <a:tc>
                  <a:txBody>
                    <a:bodyPr/>
                    <a:lstStyle/>
                    <a:p>
                      <a:r>
                        <a:rPr lang="de-DE" b="1" dirty="0" smtClean="0">
                          <a:latin typeface="Frutiger Next LT W1G" panose="020B0503040204020203" pitchFamily="34" charset="0"/>
                        </a:rPr>
                        <a:t>Ausfühlung</a:t>
                      </a:r>
                      <a:endParaRPr lang="de-DE" b="1" dirty="0">
                        <a:latin typeface="Frutiger Next LT W1G" panose="020B0503040204020203" pitchFamily="34" charset="0"/>
                      </a:endParaRPr>
                    </a:p>
                  </a:txBody>
                  <a:tcPr/>
                </a:tc>
                <a:tc>
                  <a:txBody>
                    <a:bodyPr/>
                    <a:lstStyle/>
                    <a:p>
                      <a:r>
                        <a:rPr lang="de-DE" dirty="0" smtClean="0">
                          <a:latin typeface="Frutiger Next LT W1G" panose="020B0503040204020203" pitchFamily="34" charset="0"/>
                        </a:rPr>
                        <a:t>Ausfühlen durch Befragen der</a:t>
                      </a:r>
                      <a:r>
                        <a:rPr lang="de-DE" baseline="0" dirty="0" smtClean="0">
                          <a:latin typeface="Frutiger Next LT W1G" panose="020B0503040204020203" pitchFamily="34" charset="0"/>
                        </a:rPr>
                        <a:t> Rollen-Figuren durch Spielleiter oder Beobachter;  anschließend berichten Spieler aus Rollenperspektive, dann folgt Bericht aus Außenperspektiven</a:t>
                      </a:r>
                      <a:endParaRPr lang="de-DE" dirty="0">
                        <a:latin typeface="Frutiger Next LT W1G" panose="020B0503040204020203" pitchFamily="34" charset="0"/>
                      </a:endParaRPr>
                    </a:p>
                  </a:txBody>
                  <a:tcPr/>
                </a:tc>
                <a:extLst>
                  <a:ext uri="{0D108BD9-81ED-4DB2-BD59-A6C34878D82A}">
                    <a16:rowId xmlns:a16="http://schemas.microsoft.com/office/drawing/2014/main" val="2415123586"/>
                  </a:ext>
                </a:extLst>
              </a:tr>
              <a:tr h="370840">
                <a:tc>
                  <a:txBody>
                    <a:bodyPr/>
                    <a:lstStyle/>
                    <a:p>
                      <a:r>
                        <a:rPr lang="de-DE" b="1" dirty="0" smtClean="0">
                          <a:latin typeface="Frutiger Next LT W1G" panose="020B0503040204020203" pitchFamily="34" charset="0"/>
                        </a:rPr>
                        <a:t>Reflexion</a:t>
                      </a:r>
                      <a:endParaRPr lang="de-DE" b="1" dirty="0">
                        <a:latin typeface="Frutiger Next LT W1G" panose="020B0503040204020203" pitchFamily="34" charset="0"/>
                      </a:endParaRPr>
                    </a:p>
                  </a:txBody>
                  <a:tcPr/>
                </a:tc>
                <a:tc>
                  <a:txBody>
                    <a:bodyPr/>
                    <a:lstStyle/>
                    <a:p>
                      <a:r>
                        <a:rPr lang="de-DE" dirty="0" smtClean="0">
                          <a:latin typeface="Frutiger Next LT W1G" panose="020B0503040204020203" pitchFamily="34" charset="0"/>
                        </a:rPr>
                        <a:t>Analyse der Spielsituation; Kritik des</a:t>
                      </a:r>
                      <a:r>
                        <a:rPr lang="de-DE" baseline="0" dirty="0" smtClean="0">
                          <a:latin typeface="Frutiger Next LT W1G" panose="020B0503040204020203" pitchFamily="34" charset="0"/>
                        </a:rPr>
                        <a:t> Spielverlaufs; Kritik des Urteils/der Entscheidung; Reflexion des Urteils- und Entscheidungsprozesses</a:t>
                      </a:r>
                      <a:endParaRPr lang="de-DE" dirty="0">
                        <a:latin typeface="Frutiger Next LT W1G" panose="020B0503040204020203" pitchFamily="34" charset="0"/>
                      </a:endParaRPr>
                    </a:p>
                  </a:txBody>
                  <a:tcPr/>
                </a:tc>
                <a:extLst>
                  <a:ext uri="{0D108BD9-81ED-4DB2-BD59-A6C34878D82A}">
                    <a16:rowId xmlns:a16="http://schemas.microsoft.com/office/drawing/2014/main" val="2581443974"/>
                  </a:ext>
                </a:extLst>
              </a:tr>
            </a:tbl>
          </a:graphicData>
        </a:graphic>
      </p:graphicFrame>
      <p:sp>
        <p:nvSpPr>
          <p:cNvPr id="5" name="Textfeld 4"/>
          <p:cNvSpPr txBox="1"/>
          <p:nvPr/>
        </p:nvSpPr>
        <p:spPr>
          <a:xfrm>
            <a:off x="8700247" y="5916706"/>
            <a:ext cx="3227295" cy="338554"/>
          </a:xfrm>
          <a:prstGeom prst="rect">
            <a:avLst/>
          </a:prstGeom>
          <a:noFill/>
        </p:spPr>
        <p:txBody>
          <a:bodyPr wrap="square" rtlCol="0">
            <a:spAutoFit/>
          </a:bodyPr>
          <a:lstStyle/>
          <a:p>
            <a:r>
              <a:rPr lang="de-DE" sz="1600" dirty="0" smtClean="0">
                <a:solidFill>
                  <a:schemeClr val="bg1">
                    <a:lumMod val="50000"/>
                  </a:schemeClr>
                </a:solidFill>
                <a:latin typeface="Frutiger Next LT W1G" panose="020B0503040204020203" pitchFamily="34" charset="0"/>
              </a:rPr>
              <a:t>(Quelle: </a:t>
            </a:r>
            <a:r>
              <a:rPr lang="de-DE" sz="1600" dirty="0" err="1">
                <a:solidFill>
                  <a:schemeClr val="bg1">
                    <a:lumMod val="50000"/>
                  </a:schemeClr>
                </a:solidFill>
                <a:latin typeface="Frutiger Next LT W1G" panose="020B0503040204020203" pitchFamily="34" charset="0"/>
              </a:rPr>
              <a:t>E</a:t>
            </a:r>
            <a:r>
              <a:rPr lang="de-DE" sz="1600" dirty="0" err="1" smtClean="0">
                <a:solidFill>
                  <a:schemeClr val="bg1">
                    <a:lumMod val="50000"/>
                  </a:schemeClr>
                </a:solidFill>
                <a:latin typeface="Frutiger Next LT W1G" panose="020B0503040204020203" pitchFamily="34" charset="0"/>
              </a:rPr>
              <a:t>ilks</a:t>
            </a:r>
            <a:r>
              <a:rPr lang="de-DE" sz="1600" dirty="0" smtClean="0">
                <a:solidFill>
                  <a:schemeClr val="bg1">
                    <a:lumMod val="50000"/>
                  </a:schemeClr>
                </a:solidFill>
                <a:latin typeface="Frutiger Next LT W1G" panose="020B0503040204020203" pitchFamily="34" charset="0"/>
              </a:rPr>
              <a:t> et al. (2011), S. 21)</a:t>
            </a:r>
            <a:endParaRPr lang="de-DE" sz="1600" dirty="0">
              <a:solidFill>
                <a:schemeClr val="bg1">
                  <a:lumMod val="50000"/>
                </a:schemeClr>
              </a:solidFill>
              <a:latin typeface="Frutiger Next LT W1G" panose="020B0503040204020203" pitchFamily="34" charset="0"/>
            </a:endParaRPr>
          </a:p>
        </p:txBody>
      </p:sp>
    </p:spTree>
    <p:extLst>
      <p:ext uri="{BB962C8B-B14F-4D97-AF65-F5344CB8AC3E}">
        <p14:creationId xmlns:p14="http://schemas.microsoft.com/office/powerpoint/2010/main" val="8866319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149974"/>
            <a:ext cx="10515600" cy="724086"/>
          </a:xfrm>
        </p:spPr>
        <p:txBody>
          <a:bodyPr/>
          <a:lstStyle/>
          <a:p>
            <a:r>
              <a:rPr lang="de-DE" dirty="0" smtClean="0">
                <a:solidFill>
                  <a:srgbClr val="008993"/>
                </a:solidFill>
              </a:rPr>
              <a:t>Phasen eines Planspiels</a:t>
            </a:r>
            <a:endParaRPr lang="de-DE" dirty="0">
              <a:solidFill>
                <a:srgbClr val="008993"/>
              </a:solidFill>
            </a:endParaRPr>
          </a:p>
        </p:txBody>
      </p:sp>
      <p:graphicFrame>
        <p:nvGraphicFramePr>
          <p:cNvPr id="4" name="Inhaltsplatzhalter 3"/>
          <p:cNvGraphicFramePr>
            <a:graphicFrameLocks noGrp="1"/>
          </p:cNvGraphicFramePr>
          <p:nvPr>
            <p:ph idx="1"/>
            <p:extLst/>
          </p:nvPr>
        </p:nvGraphicFramePr>
        <p:xfrm>
          <a:off x="986117" y="1156447"/>
          <a:ext cx="10515600" cy="4241800"/>
        </p:xfrm>
        <a:graphic>
          <a:graphicData uri="http://schemas.openxmlformats.org/drawingml/2006/table">
            <a:tbl>
              <a:tblPr firstRow="1" bandRow="1">
                <a:tableStyleId>{5C22544A-7EE6-4342-B048-85BDC9FD1C3A}</a:tableStyleId>
              </a:tblPr>
              <a:tblGrid>
                <a:gridCol w="3195918">
                  <a:extLst>
                    <a:ext uri="{9D8B030D-6E8A-4147-A177-3AD203B41FA5}">
                      <a16:colId xmlns:a16="http://schemas.microsoft.com/office/drawing/2014/main" val="1077194664"/>
                    </a:ext>
                  </a:extLst>
                </a:gridCol>
                <a:gridCol w="7319682">
                  <a:extLst>
                    <a:ext uri="{9D8B030D-6E8A-4147-A177-3AD203B41FA5}">
                      <a16:colId xmlns:a16="http://schemas.microsoft.com/office/drawing/2014/main" val="223211372"/>
                    </a:ext>
                  </a:extLst>
                </a:gridCol>
              </a:tblGrid>
              <a:tr h="256634">
                <a:tc>
                  <a:txBody>
                    <a:bodyPr/>
                    <a:lstStyle/>
                    <a:p>
                      <a:r>
                        <a:rPr lang="de-DE" sz="2000" dirty="0" smtClean="0">
                          <a:latin typeface="Frutiger Next LT W1G" panose="020B0503040204020203" pitchFamily="34" charset="0"/>
                        </a:rPr>
                        <a:t>Phase</a:t>
                      </a:r>
                      <a:endParaRPr lang="de-DE" sz="2000" dirty="0">
                        <a:latin typeface="Frutiger Next LT W1G" panose="020B0503040204020203" pitchFamily="34" charset="0"/>
                      </a:endParaRPr>
                    </a:p>
                  </a:txBody>
                  <a:tcPr/>
                </a:tc>
                <a:tc>
                  <a:txBody>
                    <a:bodyPr/>
                    <a:lstStyle/>
                    <a:p>
                      <a:r>
                        <a:rPr lang="de-DE" sz="2000" dirty="0" smtClean="0">
                          <a:latin typeface="Frutiger Next LT W1G" panose="020B0503040204020203" pitchFamily="34" charset="0"/>
                        </a:rPr>
                        <a:t>Erläuterung</a:t>
                      </a:r>
                      <a:endParaRPr lang="de-DE" sz="2000" dirty="0">
                        <a:latin typeface="Frutiger Next LT W1G" panose="020B0503040204020203" pitchFamily="34" charset="0"/>
                      </a:endParaRPr>
                    </a:p>
                  </a:txBody>
                  <a:tcPr/>
                </a:tc>
                <a:extLst>
                  <a:ext uri="{0D108BD9-81ED-4DB2-BD59-A6C34878D82A}">
                    <a16:rowId xmlns:a16="http://schemas.microsoft.com/office/drawing/2014/main" val="4227859589"/>
                  </a:ext>
                </a:extLst>
              </a:tr>
              <a:tr h="370840">
                <a:tc>
                  <a:txBody>
                    <a:bodyPr/>
                    <a:lstStyle/>
                    <a:p>
                      <a:r>
                        <a:rPr lang="de-DE" b="1" dirty="0" smtClean="0">
                          <a:latin typeface="Frutiger Next LT W1G" panose="020B0503040204020203" pitchFamily="34" charset="0"/>
                        </a:rPr>
                        <a:t>Spieleinführung</a:t>
                      </a:r>
                      <a:endParaRPr lang="de-DE" b="1" dirty="0">
                        <a:latin typeface="Frutiger Next LT W1G" panose="020B0503040204020203" pitchFamily="34" charset="0"/>
                      </a:endParaRPr>
                    </a:p>
                  </a:txBody>
                  <a:tcPr/>
                </a:tc>
                <a:tc>
                  <a:txBody>
                    <a:bodyPr/>
                    <a:lstStyle/>
                    <a:p>
                      <a:r>
                        <a:rPr lang="de-DE" dirty="0" smtClean="0">
                          <a:latin typeface="Frutiger Next LT W1G" panose="020B0503040204020203" pitchFamily="34" charset="0"/>
                        </a:rPr>
                        <a:t>Dilemma/Konflikt erkennen</a:t>
                      </a:r>
                      <a:endParaRPr lang="de-DE" dirty="0">
                        <a:latin typeface="Frutiger Next LT W1G" panose="020B0503040204020203" pitchFamily="34" charset="0"/>
                      </a:endParaRPr>
                    </a:p>
                  </a:txBody>
                  <a:tcPr/>
                </a:tc>
                <a:extLst>
                  <a:ext uri="{0D108BD9-81ED-4DB2-BD59-A6C34878D82A}">
                    <a16:rowId xmlns:a16="http://schemas.microsoft.com/office/drawing/2014/main" val="3673397396"/>
                  </a:ext>
                </a:extLst>
              </a:tr>
              <a:tr h="370840">
                <a:tc>
                  <a:txBody>
                    <a:bodyPr/>
                    <a:lstStyle/>
                    <a:p>
                      <a:r>
                        <a:rPr lang="de-DE" b="1" dirty="0" smtClean="0">
                          <a:latin typeface="Frutiger Next LT W1G" panose="020B0503040204020203" pitchFamily="34" charset="0"/>
                        </a:rPr>
                        <a:t>Meinungsbildung</a:t>
                      </a:r>
                      <a:endParaRPr lang="de-DE" b="1" dirty="0">
                        <a:latin typeface="Frutiger Next LT W1G" panose="020B0503040204020203" pitchFamily="34" charset="0"/>
                      </a:endParaRPr>
                    </a:p>
                  </a:txBody>
                  <a:tcPr/>
                </a:tc>
                <a:tc>
                  <a:txBody>
                    <a:bodyPr/>
                    <a:lstStyle/>
                    <a:p>
                      <a:r>
                        <a:rPr lang="de-DE" dirty="0" smtClean="0">
                          <a:latin typeface="Frutiger Next LT W1G" panose="020B0503040204020203" pitchFamily="34" charset="0"/>
                        </a:rPr>
                        <a:t>Interessen, Einstellungen zum Konflikt aus der Rolle heraus</a:t>
                      </a:r>
                      <a:r>
                        <a:rPr lang="de-DE" baseline="0" dirty="0" smtClean="0">
                          <a:latin typeface="Frutiger Next LT W1G" panose="020B0503040204020203" pitchFamily="34" charset="0"/>
                        </a:rPr>
                        <a:t> klären; strategische Planung; Lösung aus der Rollenperspektive entwerfen</a:t>
                      </a:r>
                      <a:endParaRPr lang="de-DE" dirty="0">
                        <a:latin typeface="Frutiger Next LT W1G" panose="020B0503040204020203" pitchFamily="34" charset="0"/>
                      </a:endParaRPr>
                    </a:p>
                  </a:txBody>
                  <a:tcPr/>
                </a:tc>
                <a:extLst>
                  <a:ext uri="{0D108BD9-81ED-4DB2-BD59-A6C34878D82A}">
                    <a16:rowId xmlns:a16="http://schemas.microsoft.com/office/drawing/2014/main" val="505384532"/>
                  </a:ext>
                </a:extLst>
              </a:tr>
              <a:tr h="370840">
                <a:tc>
                  <a:txBody>
                    <a:bodyPr/>
                    <a:lstStyle/>
                    <a:p>
                      <a:r>
                        <a:rPr lang="de-DE" b="1" dirty="0" smtClean="0">
                          <a:latin typeface="Frutiger Next LT W1G" panose="020B0503040204020203" pitchFamily="34" charset="0"/>
                        </a:rPr>
                        <a:t>Interaktion </a:t>
                      </a:r>
                      <a:r>
                        <a:rPr lang="de-DE" b="0" dirty="0" smtClean="0">
                          <a:latin typeface="Frutiger Next LT W1G" panose="020B0503040204020203" pitchFamily="34" charset="0"/>
                        </a:rPr>
                        <a:t>(optional)</a:t>
                      </a:r>
                      <a:endParaRPr lang="de-DE" b="0" dirty="0">
                        <a:latin typeface="Frutiger Next LT W1G" panose="020B0503040204020203" pitchFamily="34" charset="0"/>
                      </a:endParaRPr>
                    </a:p>
                  </a:txBody>
                  <a:tcPr/>
                </a:tc>
                <a:tc>
                  <a:txBody>
                    <a:bodyPr/>
                    <a:lstStyle/>
                    <a:p>
                      <a:r>
                        <a:rPr lang="de-DE" dirty="0" smtClean="0">
                          <a:latin typeface="Frutiger Next LT W1G" panose="020B0503040204020203" pitchFamily="34" charset="0"/>
                        </a:rPr>
                        <a:t>Vertreter der Rollengruppen können bilaterale</a:t>
                      </a:r>
                      <a:r>
                        <a:rPr lang="de-DE" baseline="0" dirty="0" smtClean="0">
                          <a:latin typeface="Frutiger Next LT W1G" panose="020B0503040204020203" pitchFamily="34" charset="0"/>
                        </a:rPr>
                        <a:t> Unterhandlungen führen, sich Briefe schreiben oder Meetings mit Rollenvertretern führen; es werden Koalitionspartner ausgemacht</a:t>
                      </a:r>
                      <a:endParaRPr lang="de-DE" dirty="0">
                        <a:latin typeface="Frutiger Next LT W1G" panose="020B0503040204020203" pitchFamily="34" charset="0"/>
                      </a:endParaRPr>
                    </a:p>
                  </a:txBody>
                  <a:tcPr/>
                </a:tc>
                <a:extLst>
                  <a:ext uri="{0D108BD9-81ED-4DB2-BD59-A6C34878D82A}">
                    <a16:rowId xmlns:a16="http://schemas.microsoft.com/office/drawing/2014/main" val="1598993705"/>
                  </a:ext>
                </a:extLst>
              </a:tr>
              <a:tr h="370840">
                <a:tc>
                  <a:txBody>
                    <a:bodyPr/>
                    <a:lstStyle/>
                    <a:p>
                      <a:r>
                        <a:rPr lang="de-DE" b="1" dirty="0" smtClean="0">
                          <a:latin typeface="Frutiger Next LT W1G" panose="020B0503040204020203" pitchFamily="34" charset="0"/>
                        </a:rPr>
                        <a:t>Vorbereitung</a:t>
                      </a:r>
                      <a:r>
                        <a:rPr lang="de-DE" b="1" baseline="0" dirty="0" smtClean="0">
                          <a:latin typeface="Frutiger Next LT W1G" panose="020B0503040204020203" pitchFamily="34" charset="0"/>
                        </a:rPr>
                        <a:t> </a:t>
                      </a:r>
                      <a:r>
                        <a:rPr lang="de-DE" b="0" baseline="0" dirty="0" smtClean="0">
                          <a:latin typeface="Frutiger Next LT W1G" panose="020B0503040204020203" pitchFamily="34" charset="0"/>
                        </a:rPr>
                        <a:t>(falls Interaktionsphase stattfand)</a:t>
                      </a:r>
                      <a:endParaRPr lang="de-DE" b="0" dirty="0">
                        <a:latin typeface="Frutiger Next LT W1G" panose="020B0503040204020203" pitchFamily="34" charset="0"/>
                      </a:endParaRPr>
                    </a:p>
                  </a:txBody>
                  <a:tcPr/>
                </a:tc>
                <a:tc>
                  <a:txBody>
                    <a:bodyPr/>
                    <a:lstStyle/>
                    <a:p>
                      <a:r>
                        <a:rPr lang="de-DE" dirty="0" smtClean="0">
                          <a:latin typeface="Frutiger Next LT W1G" panose="020B0503040204020203" pitchFamily="34" charset="0"/>
                        </a:rPr>
                        <a:t>Erste Lösungen kritisch überdenken; strategische Planung anpassen; Alternativen</a:t>
                      </a:r>
                      <a:r>
                        <a:rPr lang="de-DE" baseline="0" dirty="0" smtClean="0">
                          <a:latin typeface="Frutiger Next LT W1G" panose="020B0503040204020203" pitchFamily="34" charset="0"/>
                        </a:rPr>
                        <a:t> entwickeln</a:t>
                      </a:r>
                      <a:endParaRPr lang="de-DE" dirty="0">
                        <a:latin typeface="Frutiger Next LT W1G" panose="020B0503040204020203" pitchFamily="34" charset="0"/>
                      </a:endParaRPr>
                    </a:p>
                  </a:txBody>
                  <a:tcPr/>
                </a:tc>
                <a:extLst>
                  <a:ext uri="{0D108BD9-81ED-4DB2-BD59-A6C34878D82A}">
                    <a16:rowId xmlns:a16="http://schemas.microsoft.com/office/drawing/2014/main" val="2552939608"/>
                  </a:ext>
                </a:extLst>
              </a:tr>
              <a:tr h="370840">
                <a:tc>
                  <a:txBody>
                    <a:bodyPr/>
                    <a:lstStyle/>
                    <a:p>
                      <a:r>
                        <a:rPr lang="de-DE" b="1" dirty="0" smtClean="0">
                          <a:latin typeface="Frutiger Next LT W1G" panose="020B0503040204020203" pitchFamily="34" charset="0"/>
                        </a:rPr>
                        <a:t>Konferenz/Sitzung</a:t>
                      </a:r>
                      <a:endParaRPr lang="de-DE" b="1" dirty="0">
                        <a:latin typeface="Frutiger Next LT W1G" panose="020B0503040204020203" pitchFamily="34" charset="0"/>
                      </a:endParaRPr>
                    </a:p>
                  </a:txBody>
                  <a:tcPr/>
                </a:tc>
                <a:tc>
                  <a:txBody>
                    <a:bodyPr/>
                    <a:lstStyle/>
                    <a:p>
                      <a:r>
                        <a:rPr lang="de-DE" dirty="0" smtClean="0">
                          <a:latin typeface="Frutiger Next LT W1G" panose="020B0503040204020203" pitchFamily="34" charset="0"/>
                        </a:rPr>
                        <a:t>Quasi-öffentlicher Aushandlungsprozess unter Beachtung der Regeln des jeweiligen Formats; Kompromisse schließen, Lösungen finden</a:t>
                      </a:r>
                      <a:endParaRPr lang="de-DE" dirty="0">
                        <a:latin typeface="Frutiger Next LT W1G" panose="020B0503040204020203" pitchFamily="34" charset="0"/>
                      </a:endParaRPr>
                    </a:p>
                  </a:txBody>
                  <a:tcPr/>
                </a:tc>
                <a:extLst>
                  <a:ext uri="{0D108BD9-81ED-4DB2-BD59-A6C34878D82A}">
                    <a16:rowId xmlns:a16="http://schemas.microsoft.com/office/drawing/2014/main" val="3206106132"/>
                  </a:ext>
                </a:extLst>
              </a:tr>
              <a:tr h="370840">
                <a:tc>
                  <a:txBody>
                    <a:bodyPr/>
                    <a:lstStyle/>
                    <a:p>
                      <a:r>
                        <a:rPr lang="de-DE" b="1" dirty="0" smtClean="0">
                          <a:latin typeface="Frutiger Next LT W1G" panose="020B0503040204020203" pitchFamily="34" charset="0"/>
                        </a:rPr>
                        <a:t>Spielauswertung</a:t>
                      </a:r>
                      <a:endParaRPr lang="de-DE" b="1" dirty="0">
                        <a:latin typeface="Frutiger Next LT W1G" panose="020B0503040204020203" pitchFamily="34" charset="0"/>
                      </a:endParaRPr>
                    </a:p>
                  </a:txBody>
                  <a:tcPr/>
                </a:tc>
                <a:tc>
                  <a:txBody>
                    <a:bodyPr/>
                    <a:lstStyle/>
                    <a:p>
                      <a:r>
                        <a:rPr lang="de-DE" dirty="0" smtClean="0">
                          <a:latin typeface="Frutiger Next LT W1G" panose="020B0503040204020203" pitchFamily="34" charset="0"/>
                        </a:rPr>
                        <a:t>Kritik des Spielverlaufs, Kritik der Lösung, Reflexion des Urteils- und Entscheidungsprozesses</a:t>
                      </a:r>
                      <a:endParaRPr lang="de-DE" dirty="0">
                        <a:latin typeface="Frutiger Next LT W1G" panose="020B0503040204020203" pitchFamily="34" charset="0"/>
                      </a:endParaRPr>
                    </a:p>
                  </a:txBody>
                  <a:tcPr/>
                </a:tc>
                <a:extLst>
                  <a:ext uri="{0D108BD9-81ED-4DB2-BD59-A6C34878D82A}">
                    <a16:rowId xmlns:a16="http://schemas.microsoft.com/office/drawing/2014/main" val="1889442971"/>
                  </a:ext>
                </a:extLst>
              </a:tr>
            </a:tbl>
          </a:graphicData>
        </a:graphic>
      </p:graphicFrame>
      <p:sp>
        <p:nvSpPr>
          <p:cNvPr id="5" name="Textfeld 4"/>
          <p:cNvSpPr txBox="1"/>
          <p:nvPr/>
        </p:nvSpPr>
        <p:spPr>
          <a:xfrm>
            <a:off x="8700247" y="5916706"/>
            <a:ext cx="3227295" cy="338554"/>
          </a:xfrm>
          <a:prstGeom prst="rect">
            <a:avLst/>
          </a:prstGeom>
          <a:noFill/>
        </p:spPr>
        <p:txBody>
          <a:bodyPr wrap="square" rtlCol="0">
            <a:spAutoFit/>
          </a:bodyPr>
          <a:lstStyle/>
          <a:p>
            <a:r>
              <a:rPr lang="de-DE" sz="1600" dirty="0" smtClean="0">
                <a:solidFill>
                  <a:schemeClr val="bg1">
                    <a:lumMod val="50000"/>
                  </a:schemeClr>
                </a:solidFill>
                <a:latin typeface="Frutiger Next LT W1G" panose="020B0503040204020203" pitchFamily="34" charset="0"/>
              </a:rPr>
              <a:t>(Quelle: </a:t>
            </a:r>
            <a:r>
              <a:rPr lang="de-DE" sz="1600" dirty="0" err="1">
                <a:solidFill>
                  <a:schemeClr val="bg1">
                    <a:lumMod val="50000"/>
                  </a:schemeClr>
                </a:solidFill>
                <a:latin typeface="Frutiger Next LT W1G" panose="020B0503040204020203" pitchFamily="34" charset="0"/>
              </a:rPr>
              <a:t>E</a:t>
            </a:r>
            <a:r>
              <a:rPr lang="de-DE" sz="1600" dirty="0" err="1" smtClean="0">
                <a:solidFill>
                  <a:schemeClr val="bg1">
                    <a:lumMod val="50000"/>
                  </a:schemeClr>
                </a:solidFill>
                <a:latin typeface="Frutiger Next LT W1G" panose="020B0503040204020203" pitchFamily="34" charset="0"/>
              </a:rPr>
              <a:t>ilks</a:t>
            </a:r>
            <a:r>
              <a:rPr lang="de-DE" sz="1600" dirty="0" smtClean="0">
                <a:solidFill>
                  <a:schemeClr val="bg1">
                    <a:lumMod val="50000"/>
                  </a:schemeClr>
                </a:solidFill>
                <a:latin typeface="Frutiger Next LT W1G" panose="020B0503040204020203" pitchFamily="34" charset="0"/>
              </a:rPr>
              <a:t> et al. (2011), S. 23)</a:t>
            </a:r>
            <a:endParaRPr lang="de-DE" sz="1600" dirty="0">
              <a:solidFill>
                <a:schemeClr val="bg1">
                  <a:lumMod val="50000"/>
                </a:schemeClr>
              </a:solidFill>
              <a:latin typeface="Frutiger Next LT W1G" panose="020B0503040204020203" pitchFamily="34" charset="0"/>
            </a:endParaRPr>
          </a:p>
        </p:txBody>
      </p:sp>
    </p:spTree>
    <p:extLst>
      <p:ext uri="{BB962C8B-B14F-4D97-AF65-F5344CB8AC3E}">
        <p14:creationId xmlns:p14="http://schemas.microsoft.com/office/powerpoint/2010/main" val="30774148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Durchführung Planspiel</a:t>
            </a:r>
            <a:endParaRPr lang="de-DE" dirty="0"/>
          </a:p>
        </p:txBody>
      </p:sp>
      <p:sp>
        <p:nvSpPr>
          <p:cNvPr id="3" name="Textplatzhalter 2"/>
          <p:cNvSpPr>
            <a:spLocks noGrp="1"/>
          </p:cNvSpPr>
          <p:nvPr>
            <p:ph type="body" idx="1"/>
          </p:nvPr>
        </p:nvSpPr>
        <p:spPr/>
        <p:txBody>
          <a:bodyPr/>
          <a:lstStyle/>
          <a:p>
            <a:r>
              <a:rPr lang="de-DE" dirty="0" smtClean="0"/>
              <a:t>Rollen erarbeiten, Diskussion &amp; Reflexion</a:t>
            </a:r>
            <a:endParaRPr lang="de-DE" dirty="0"/>
          </a:p>
        </p:txBody>
      </p:sp>
    </p:spTree>
    <p:extLst>
      <p:ext uri="{BB962C8B-B14F-4D97-AF65-F5344CB8AC3E}">
        <p14:creationId xmlns:p14="http://schemas.microsoft.com/office/powerpoint/2010/main" val="252078159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enutzerdefiniert 2">
      <a:majorFont>
        <a:latin typeface="Frutiger Next LT W1G"/>
        <a:ea typeface=""/>
        <a:cs typeface=""/>
      </a:majorFont>
      <a:minorFont>
        <a:latin typeface="Frutiger Next LT W1G"/>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3617</Words>
  <Application>Microsoft Office PowerPoint</Application>
  <PresentationFormat>Breitbild</PresentationFormat>
  <Paragraphs>297</Paragraphs>
  <Slides>29</Slides>
  <Notes>27</Notes>
  <HiddenSlides>0</HiddenSlides>
  <MMClips>0</MMClips>
  <ScaleCrop>false</ScaleCrop>
  <HeadingPairs>
    <vt:vector size="6" baseType="variant">
      <vt:variant>
        <vt:lpstr>Verwendete Schriftarten</vt:lpstr>
      </vt:variant>
      <vt:variant>
        <vt:i4>4</vt:i4>
      </vt:variant>
      <vt:variant>
        <vt:lpstr>Design</vt:lpstr>
      </vt:variant>
      <vt:variant>
        <vt:i4>2</vt:i4>
      </vt:variant>
      <vt:variant>
        <vt:lpstr>Folientitel</vt:lpstr>
      </vt:variant>
      <vt:variant>
        <vt:i4>29</vt:i4>
      </vt:variant>
    </vt:vector>
  </HeadingPairs>
  <TitlesOfParts>
    <vt:vector size="35" baseType="lpstr">
      <vt:lpstr>Arial</vt:lpstr>
      <vt:lpstr>Calibri</vt:lpstr>
      <vt:lpstr>Frutiger Next LT W1G</vt:lpstr>
      <vt:lpstr>Wingdings</vt:lpstr>
      <vt:lpstr>1_Office</vt:lpstr>
      <vt:lpstr>Benutzerdefiniertes Design</vt:lpstr>
      <vt:lpstr>Bildung für nachhaltige Entwicklung kooperativ gestalten</vt:lpstr>
      <vt:lpstr> Kurssitzung  Praktische Erprobung: Perspektivenübernahme bei BNE - Das Planspiel </vt:lpstr>
      <vt:lpstr>Input: Plan- &amp; Rollenspiele</vt:lpstr>
      <vt:lpstr>Das Potential von Rollen- &amp; Planspielen für BNE</vt:lpstr>
      <vt:lpstr>Unterscheidung zwischen Rollen- und Planspiel</vt:lpstr>
      <vt:lpstr>Rolle, Rollenschutz und Ich-Perspektive</vt:lpstr>
      <vt:lpstr>Phasen eines Rollenspiels</vt:lpstr>
      <vt:lpstr>Phasen eines Planspiels</vt:lpstr>
      <vt:lpstr>Durchführung Planspiel</vt:lpstr>
      <vt:lpstr>Planspiel: Online-Shopping, Energie &amp; Klimawandel</vt:lpstr>
      <vt:lpstr>Rollen erarbeiten</vt:lpstr>
      <vt:lpstr>Ablauf des Planspiels zum Online-Shopping</vt:lpstr>
      <vt:lpstr>Diskussionsthema</vt:lpstr>
      <vt:lpstr>Abstimmung I (vor der Diskussion): Meinungslinie</vt:lpstr>
      <vt:lpstr>Beispiel: Ergebnis der 1. Abstimmung</vt:lpstr>
      <vt:lpstr>Vorstellungsrunde der Rollen</vt:lpstr>
      <vt:lpstr>Vorstellungsrunde der Rollen</vt:lpstr>
      <vt:lpstr>Abstimmung II (nach der Diskussion): Meinungslinie</vt:lpstr>
      <vt:lpstr>Beispiel: Ergebnis der 2. Abstimmung</vt:lpstr>
      <vt:lpstr>Reflexion zu unserem Planspiel</vt:lpstr>
      <vt:lpstr>Auswertung von Plan- &amp; Rollenspielen</vt:lpstr>
      <vt:lpstr>Allgemeine Hinweise zur Reflexion von Rollen- und Planspielen</vt:lpstr>
      <vt:lpstr>Reflexionsfragen</vt:lpstr>
      <vt:lpstr>Analyse der Argumente der Urteilsfindung</vt:lpstr>
      <vt:lpstr>Analyse der Bewertungsstrukturen</vt:lpstr>
      <vt:lpstr>Meinungslinie und Abstimmung</vt:lpstr>
      <vt:lpstr>Lesekompetenzförderung bei der Rollenerarbeitung</vt:lpstr>
      <vt:lpstr>Literatur</vt:lpstr>
      <vt:lpstr>Bildquellen</vt:lpstr>
    </vt:vector>
  </TitlesOfParts>
  <Company>Universität Regensburg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Rechenzentrum</dc:creator>
  <cp:lastModifiedBy>Rechenzentrum</cp:lastModifiedBy>
  <cp:revision>20</cp:revision>
  <dcterms:created xsi:type="dcterms:W3CDTF">2020-11-21T13:06:32Z</dcterms:created>
  <dcterms:modified xsi:type="dcterms:W3CDTF">2022-05-20T06:44:28Z</dcterms:modified>
</cp:coreProperties>
</file>