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0" r:id="rId2"/>
  </p:sldMasterIdLst>
  <p:notesMasterIdLst>
    <p:notesMasterId r:id="rId17"/>
  </p:notesMasterIdLst>
  <p:sldIdLst>
    <p:sldId id="289" r:id="rId3"/>
    <p:sldId id="288" r:id="rId4"/>
    <p:sldId id="264" r:id="rId5"/>
    <p:sldId id="265" r:id="rId6"/>
    <p:sldId id="266" r:id="rId7"/>
    <p:sldId id="267" r:id="rId8"/>
    <p:sldId id="268" r:id="rId9"/>
    <p:sldId id="269" r:id="rId10"/>
    <p:sldId id="270" r:id="rId11"/>
    <p:sldId id="271" r:id="rId12"/>
    <p:sldId id="272" r:id="rId13"/>
    <p:sldId id="291" r:id="rId14"/>
    <p:sldId id="286" r:id="rId15"/>
    <p:sldId id="287" r:id="rId1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45" autoAdjust="0"/>
    <p:restoredTop sz="86978" autoAdjust="0"/>
  </p:normalViewPr>
  <p:slideViewPr>
    <p:cSldViewPr snapToGrid="0">
      <p:cViewPr varScale="1">
        <p:scale>
          <a:sx n="76" d="100"/>
          <a:sy n="76" d="100"/>
        </p:scale>
        <p:origin x="955"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D45835-379D-4F88-8014-847ED20BEB11}" type="datetimeFigureOut">
              <a:rPr lang="de-DE" smtClean="0"/>
              <a:t>20.05.2022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17AEA2-5881-4925-8EA8-2233121E4BF1}" type="slidenum">
              <a:rPr lang="de-DE" smtClean="0"/>
              <a:t>‹Nr.›</a:t>
            </a:fld>
            <a:endParaRPr lang="de-DE"/>
          </a:p>
        </p:txBody>
      </p:sp>
    </p:spTree>
    <p:extLst>
      <p:ext uri="{BB962C8B-B14F-4D97-AF65-F5344CB8AC3E}">
        <p14:creationId xmlns:p14="http://schemas.microsoft.com/office/powerpoint/2010/main" val="2093467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4330018F-F620-4007-9FB1-91CA208F0F13}" type="slidenum">
              <a:rPr lang="de-DE" smtClean="0"/>
              <a:t>1</a:t>
            </a:fld>
            <a:endParaRPr lang="de-DE"/>
          </a:p>
        </p:txBody>
      </p:sp>
    </p:spTree>
    <p:extLst>
      <p:ext uri="{BB962C8B-B14F-4D97-AF65-F5344CB8AC3E}">
        <p14:creationId xmlns:p14="http://schemas.microsoft.com/office/powerpoint/2010/main" val="2912069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u="none" strike="noStrike" kern="1200" baseline="0" dirty="0" smtClean="0">
                <a:solidFill>
                  <a:schemeClr val="tx1"/>
                </a:solidFill>
                <a:latin typeface="+mn-lt"/>
                <a:ea typeface="+mn-ea"/>
                <a:cs typeface="+mn-cs"/>
              </a:rPr>
              <a:t>Im Rahmen von Bildung für nachhaltige Entwicklung kommt der Kompetenz, </a:t>
            </a:r>
            <a:r>
              <a:rPr lang="de-DE" sz="1200" b="1" i="0" u="none" strike="noStrike" kern="1200" baseline="0" dirty="0" smtClean="0">
                <a:solidFill>
                  <a:schemeClr val="tx1"/>
                </a:solidFill>
                <a:latin typeface="+mn-lt"/>
                <a:ea typeface="+mn-ea"/>
                <a:cs typeface="+mn-cs"/>
              </a:rPr>
              <a:t>bei Entscheidungen </a:t>
            </a:r>
            <a:r>
              <a:rPr lang="de-DE" sz="1200" b="1" i="1" u="none" strike="noStrike" kern="1200" baseline="0" dirty="0" smtClean="0">
                <a:solidFill>
                  <a:schemeClr val="tx1"/>
                </a:solidFill>
                <a:latin typeface="+mn-lt"/>
                <a:ea typeface="+mn-ea"/>
                <a:cs typeface="+mn-cs"/>
              </a:rPr>
              <a:t>Werte </a:t>
            </a:r>
            <a:r>
              <a:rPr lang="de-DE" sz="1200" b="1" i="0" u="none" strike="noStrike" kern="1200" baseline="0" dirty="0" smtClean="0">
                <a:solidFill>
                  <a:schemeClr val="tx1"/>
                </a:solidFill>
                <a:latin typeface="+mn-lt"/>
                <a:ea typeface="+mn-ea"/>
                <a:cs typeface="+mn-cs"/>
              </a:rPr>
              <a:t>aus unterschiedlichen Bereichen zu berücksichtigen</a:t>
            </a:r>
            <a:r>
              <a:rPr lang="de-DE" sz="1200" b="0" i="0" u="none" strike="noStrike" kern="1200" baseline="0" dirty="0" smtClean="0">
                <a:solidFill>
                  <a:schemeClr val="tx1"/>
                </a:solidFill>
                <a:latin typeface="+mn-lt"/>
                <a:ea typeface="+mn-ea"/>
                <a:cs typeface="+mn-cs"/>
              </a:rPr>
              <a:t>, eine besondere Bedeutung zu, gilt es doch, die Bereiche Ökologie, Ökonomie und Soziales in ein zukunftsfähiges Gleichgewicht zu bringen. Unter Bewertungskompetenz ist daher die Fähigkeit und Bereitschaft zu verstehen, „die </a:t>
            </a:r>
            <a:r>
              <a:rPr lang="de-DE" sz="1200" b="1" i="0" u="none" strike="noStrike" kern="1200" baseline="0" dirty="0" smtClean="0">
                <a:solidFill>
                  <a:schemeClr val="tx1"/>
                </a:solidFill>
                <a:latin typeface="+mn-lt"/>
                <a:ea typeface="+mn-ea"/>
                <a:cs typeface="+mn-cs"/>
              </a:rPr>
              <a:t>Abhängigkeit menschlichen Handelns von subjektiven Wertmaßstäben zu erkennen </a:t>
            </a:r>
            <a:r>
              <a:rPr lang="de-DE" sz="1200" b="0" i="0" u="none" strike="noStrike" kern="1200" baseline="0" dirty="0" smtClean="0">
                <a:solidFill>
                  <a:schemeClr val="tx1"/>
                </a:solidFill>
                <a:latin typeface="+mn-lt"/>
                <a:ea typeface="+mn-ea"/>
                <a:cs typeface="+mn-cs"/>
              </a:rPr>
              <a:t>und </a:t>
            </a:r>
            <a:r>
              <a:rPr lang="de-DE" sz="1200" b="1" i="0" u="none" strike="noStrike" kern="1200" baseline="0" dirty="0" smtClean="0">
                <a:solidFill>
                  <a:schemeClr val="tx1"/>
                </a:solidFill>
                <a:latin typeface="+mn-lt"/>
                <a:ea typeface="+mn-ea"/>
                <a:cs typeface="+mn-cs"/>
              </a:rPr>
              <a:t>eigene Wertvorstellungen bei komplexen Entscheidungen zu berücksichtigen</a:t>
            </a:r>
            <a:r>
              <a:rPr lang="de-DE" sz="1200" b="0" i="0" u="none" strike="noStrike" kern="1200" baseline="0" dirty="0" smtClean="0">
                <a:solidFill>
                  <a:schemeClr val="tx1"/>
                </a:solidFill>
                <a:latin typeface="+mn-lt"/>
                <a:ea typeface="+mn-ea"/>
                <a:cs typeface="+mn-cs"/>
              </a:rPr>
              <a:t>.“ (Rost/</a:t>
            </a:r>
            <a:r>
              <a:rPr lang="de-DE" sz="1200" b="0" i="0" u="none" strike="noStrike" kern="1200" baseline="0" dirty="0" err="1" smtClean="0">
                <a:solidFill>
                  <a:schemeClr val="tx1"/>
                </a:solidFill>
                <a:latin typeface="+mn-lt"/>
                <a:ea typeface="+mn-ea"/>
                <a:cs typeface="+mn-cs"/>
              </a:rPr>
              <a:t>Lauströer</a:t>
            </a:r>
            <a:r>
              <a:rPr lang="de-DE" sz="1200" b="0" i="0" u="none" strike="noStrike" kern="1200" baseline="0" dirty="0" smtClean="0">
                <a:solidFill>
                  <a:schemeClr val="tx1"/>
                </a:solidFill>
                <a:latin typeface="+mn-lt"/>
                <a:ea typeface="+mn-ea"/>
                <a:cs typeface="+mn-cs"/>
              </a:rPr>
              <a:t>/</a:t>
            </a:r>
            <a:r>
              <a:rPr lang="de-DE" sz="1200" b="0" i="0" u="none" strike="noStrike" kern="1200" baseline="0" dirty="0" err="1" smtClean="0">
                <a:solidFill>
                  <a:schemeClr val="tx1"/>
                </a:solidFill>
                <a:latin typeface="+mn-lt"/>
                <a:ea typeface="+mn-ea"/>
                <a:cs typeface="+mn-cs"/>
              </a:rPr>
              <a:t>Raack</a:t>
            </a:r>
            <a:r>
              <a:rPr lang="de-DE" sz="1200" b="0" i="0" u="none" strike="noStrike" kern="1200" baseline="0" dirty="0" smtClean="0">
                <a:solidFill>
                  <a:schemeClr val="tx1"/>
                </a:solidFill>
                <a:latin typeface="+mn-lt"/>
                <a:ea typeface="+mn-ea"/>
                <a:cs typeface="+mn-cs"/>
              </a:rPr>
              <a:t> 2003: 13) </a:t>
            </a:r>
          </a:p>
          <a:p>
            <a:r>
              <a:rPr lang="de-DE" sz="1200" b="1" i="0" u="none" strike="noStrike" kern="1200" baseline="0" dirty="0" smtClean="0">
                <a:solidFill>
                  <a:schemeClr val="tx1"/>
                </a:solidFill>
                <a:latin typeface="+mn-lt"/>
                <a:ea typeface="+mn-ea"/>
                <a:cs typeface="+mn-cs"/>
              </a:rPr>
              <a:t>Globale Probleme </a:t>
            </a:r>
            <a:r>
              <a:rPr lang="de-DE" sz="1200" b="0" i="0" u="none" strike="noStrike" kern="1200" baseline="0" dirty="0" smtClean="0">
                <a:solidFill>
                  <a:schemeClr val="tx1"/>
                </a:solidFill>
                <a:latin typeface="+mn-lt"/>
                <a:ea typeface="+mn-ea"/>
                <a:cs typeface="+mn-cs"/>
              </a:rPr>
              <a:t>bringen darüber hinaus </a:t>
            </a:r>
            <a:r>
              <a:rPr lang="de-DE" sz="1200" b="1" i="0" u="none" strike="noStrike" kern="1200" baseline="0" dirty="0" smtClean="0">
                <a:solidFill>
                  <a:schemeClr val="tx1"/>
                </a:solidFill>
                <a:latin typeface="+mn-lt"/>
                <a:ea typeface="+mn-ea"/>
                <a:cs typeface="+mn-cs"/>
              </a:rPr>
              <a:t>kulturell bedingte Wertorientierungen </a:t>
            </a:r>
            <a:r>
              <a:rPr lang="de-DE" sz="1200" b="0" i="0" u="none" strike="noStrike" kern="1200" baseline="0" dirty="0" smtClean="0">
                <a:solidFill>
                  <a:schemeClr val="tx1"/>
                </a:solidFill>
                <a:latin typeface="+mn-lt"/>
                <a:ea typeface="+mn-ea"/>
                <a:cs typeface="+mn-cs"/>
              </a:rPr>
              <a:t>ins Spiel, die bei Fragen einer nachhaltigen Entwicklung zu berücksichtigen sind. Eine interkulturelle Bewertungskompetenz setzt nicht nur die Kenntnis kultureller Besonderheiten voraus, sondern umfasst auch die </a:t>
            </a:r>
            <a:r>
              <a:rPr lang="de-DE" sz="1200" b="1" i="0" u="none" strike="noStrike" kern="1200" baseline="0" dirty="0" smtClean="0">
                <a:solidFill>
                  <a:schemeClr val="tx1"/>
                </a:solidFill>
                <a:latin typeface="+mn-lt"/>
                <a:ea typeface="+mn-ea"/>
                <a:cs typeface="+mn-cs"/>
              </a:rPr>
              <a:t>Toleranz gegenüber den Werten anderer Kulturen</a:t>
            </a:r>
            <a:r>
              <a:rPr lang="de-DE" sz="1200" b="0" i="0" u="none" strike="noStrike" kern="1200" baseline="0" dirty="0" smtClean="0">
                <a:solidFill>
                  <a:schemeClr val="tx1"/>
                </a:solidFill>
                <a:latin typeface="+mn-lt"/>
                <a:ea typeface="+mn-ea"/>
                <a:cs typeface="+mn-cs"/>
              </a:rPr>
              <a:t>. (Quelle: </a:t>
            </a:r>
            <a:r>
              <a:rPr lang="de-DE" sz="1200" b="0" i="0" u="none" strike="noStrike" kern="1200" baseline="0" dirty="0" err="1" smtClean="0">
                <a:solidFill>
                  <a:schemeClr val="tx1"/>
                </a:solidFill>
                <a:latin typeface="+mn-lt"/>
                <a:ea typeface="+mn-ea"/>
                <a:cs typeface="+mn-cs"/>
              </a:rPr>
              <a:t>Lauströer</a:t>
            </a:r>
            <a:r>
              <a:rPr lang="de-DE" sz="1200" b="0" i="0" u="none" strike="noStrike" kern="1200" baseline="0" dirty="0" smtClean="0">
                <a:solidFill>
                  <a:schemeClr val="tx1"/>
                </a:solidFill>
                <a:latin typeface="+mn-lt"/>
                <a:ea typeface="+mn-ea"/>
                <a:cs typeface="+mn-cs"/>
              </a:rPr>
              <a:t>, Rost (2008), S. 91)</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mn-lt"/>
                <a:ea typeface="+mn-ea"/>
                <a:cs typeface="+mn-cs"/>
              </a:rPr>
              <a:t>Bewertungskompetenz bedeutet auch, dass das </a:t>
            </a:r>
            <a:r>
              <a:rPr lang="de-DE" sz="1200" b="1" i="0" u="none" strike="noStrike" kern="1200" baseline="0" dirty="0" smtClean="0">
                <a:solidFill>
                  <a:schemeClr val="tx1"/>
                </a:solidFill>
                <a:latin typeface="+mn-lt"/>
                <a:ea typeface="+mn-ea"/>
                <a:cs typeface="+mn-cs"/>
              </a:rPr>
              <a:t>Leitbild der nachhaltigen Entwicklung</a:t>
            </a:r>
            <a:r>
              <a:rPr lang="de-DE" sz="1200" b="0" i="0" u="none" strike="noStrike" kern="1200" baseline="0" dirty="0" smtClean="0">
                <a:solidFill>
                  <a:schemeClr val="tx1"/>
                </a:solidFill>
                <a:latin typeface="+mn-lt"/>
                <a:ea typeface="+mn-ea"/>
                <a:cs typeface="+mn-cs"/>
              </a:rPr>
              <a:t>, sein </a:t>
            </a:r>
            <a:r>
              <a:rPr lang="de-DE" sz="1200" b="1" i="0" u="none" strike="noStrike" kern="1200" baseline="0" dirty="0" smtClean="0">
                <a:solidFill>
                  <a:schemeClr val="tx1"/>
                </a:solidFill>
                <a:latin typeface="+mn-lt"/>
                <a:ea typeface="+mn-ea"/>
                <a:cs typeface="+mn-cs"/>
              </a:rPr>
              <a:t>universaler Anspruch sowie normative Zuschreibungen hinterfragt, individuell interpretiert und weiterentwickelt werden können</a:t>
            </a:r>
            <a:r>
              <a:rPr lang="de-DE" sz="1200" b="0" i="0" u="none" strike="noStrike" kern="1200" baseline="0" dirty="0" smtClean="0">
                <a:solidFill>
                  <a:schemeClr val="tx1"/>
                </a:solidFill>
                <a:latin typeface="+mn-lt"/>
                <a:ea typeface="+mn-ea"/>
                <a:cs typeface="+mn-cs"/>
              </a:rPr>
              <a:t>. Dabei sollte im Bildungsprozess deutlich werden, dass es sich bei dem Leitbild nachhaltiger Entwicklung um einen international vereinbarten Orientierungsrahmen handelt, der an Menschenrechte und völkerrechtlich verbindliche Konventionen anschließt, die für das politische, gesellschaftliche und individuelle Handeln einen hohen Grad der Verbindlichkeit haben. „</a:t>
            </a:r>
            <a:r>
              <a:rPr lang="de-DE" sz="1200" b="1" i="0" u="none" strike="noStrike" kern="1200" baseline="0" dirty="0" smtClean="0">
                <a:solidFill>
                  <a:schemeClr val="tx1"/>
                </a:solidFill>
                <a:latin typeface="+mn-lt"/>
                <a:ea typeface="+mn-ea"/>
                <a:cs typeface="+mn-cs"/>
              </a:rPr>
              <a:t>Leitbild“ und „Orientierungsrahmen“ bedeuten jedoch auch, dass es in einer Weltgesellschaft unterschiedliche kulturelle, nationale, lokale und individuelle Umsetzungsstrategien der nachhaltigen Entwicklung gibt</a:t>
            </a:r>
            <a:r>
              <a:rPr lang="de-DE" sz="1200" b="0" i="0" u="none" strike="noStrike" kern="1200" baseline="0" dirty="0" smtClean="0">
                <a:solidFill>
                  <a:schemeClr val="tx1"/>
                </a:solidFill>
                <a:latin typeface="+mn-lt"/>
                <a:ea typeface="+mn-ea"/>
                <a:cs typeface="+mn-cs"/>
              </a:rPr>
              <a:t>. Die Rio-Deklaration 1992 spricht die „gemeinsamen, jedoch unterschiedlichen“ Verantwortlichkeiten an, die sich aus unterschiedlichen Entwicklungssituationen und der Diversität soziokultureller Rahmenbedingungen ergeben. (Quelle: Schreiber/Siege (2016), S. 92)</a:t>
            </a:r>
          </a:p>
          <a:p>
            <a:endParaRPr lang="de-DE" sz="1200" b="0" i="0" u="none" strike="noStrike" kern="1200" baseline="0" dirty="0" smtClean="0">
              <a:solidFill>
                <a:schemeClr val="tx1"/>
              </a:solidFill>
              <a:latin typeface="+mn-lt"/>
              <a:ea typeface="+mn-ea"/>
              <a:cs typeface="+mn-cs"/>
            </a:endParaRPr>
          </a:p>
          <a:p>
            <a:endParaRPr lang="de-DE" sz="1200" b="0" i="0" u="none" strike="noStrike" kern="1200" baseline="0" dirty="0" smtClean="0">
              <a:solidFill>
                <a:schemeClr val="tx1"/>
              </a:solidFill>
              <a:latin typeface="+mn-lt"/>
              <a:ea typeface="+mn-ea"/>
              <a:cs typeface="+mn-cs"/>
            </a:endParaRPr>
          </a:p>
          <a:p>
            <a:endParaRPr lang="de-DE" sz="1200" b="0" i="0" u="none" strike="noStrike" kern="1200" baseline="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4330018F-F620-4007-9FB1-91CA208F0F13}" type="slidenum">
              <a:rPr lang="de-DE" smtClean="0"/>
              <a:t>10</a:t>
            </a:fld>
            <a:endParaRPr lang="de-DE"/>
          </a:p>
        </p:txBody>
      </p:sp>
    </p:spTree>
    <p:extLst>
      <p:ext uri="{BB962C8B-B14F-4D97-AF65-F5344CB8AC3E}">
        <p14:creationId xmlns:p14="http://schemas.microsoft.com/office/powerpoint/2010/main" val="423454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mn-lt"/>
                <a:ea typeface="+mn-ea"/>
                <a:cs typeface="+mn-cs"/>
              </a:rPr>
              <a:t>„Nach Kant bedient sich das Subjekt seiner praktischen Vernunft , wenn es vor der Frage steht: Was soll ich tun? Handlungsalternativen sollen in konkreten Anforderungssituationen generiert und bewertet werden, um sich für eine Handlungsalternative zu entscheiden und sie in die Tat umzusetzen . </a:t>
            </a:r>
            <a:r>
              <a:rPr lang="de-DE" sz="1200" b="1" i="0" u="none" strike="noStrike" kern="1200" baseline="0" dirty="0" smtClean="0">
                <a:solidFill>
                  <a:schemeClr val="tx1"/>
                </a:solidFill>
                <a:latin typeface="+mn-lt"/>
                <a:ea typeface="+mn-ea"/>
                <a:cs typeface="+mn-cs"/>
              </a:rPr>
              <a:t>Habermas (1991) unterscheidet innerhalb (spät-)moderner Lebenszusammenhänge drei Anwendungsformen der Kantischen praktischen Vernunft , ihren pragmatischen, ethischen und moralischen Gebrauch</a:t>
            </a:r>
            <a:r>
              <a:rPr lang="de-DE" sz="1200" b="0" i="0" u="none" strike="noStrike" kern="1200" baseline="0" dirty="0" smtClean="0">
                <a:solidFill>
                  <a:schemeClr val="tx1"/>
                </a:solidFill>
                <a:latin typeface="+mn-lt"/>
                <a:ea typeface="+mn-ea"/>
                <a:cs typeface="+mn-cs"/>
              </a:rPr>
              <a:t> . Der Grund für diese Differenzierung liegt darin, dass sich in (spät-) modernen, hochtechnisierten Lebenszusammenhängen Autonomiespielräume herausgebildet haben, die für handlungsfähige Subjekte moralische Zwänge auslösen können . In einer hochtechnisierten und an Wissenschaft orientierten Gesellschaft sind es eben auch Fragestellungen, die durch naturwissenschaftliche und technische Sachverhalte geprägt sind, die strittig sein können und des Urteils und der Entscheidung bedürfen . </a:t>
            </a:r>
            <a:r>
              <a:rPr lang="de-DE" sz="1200" b="1" i="0" u="none" strike="noStrike" kern="1200" baseline="0" dirty="0" smtClean="0">
                <a:solidFill>
                  <a:schemeClr val="tx1"/>
                </a:solidFill>
                <a:latin typeface="+mn-lt"/>
                <a:ea typeface="+mn-ea"/>
                <a:cs typeface="+mn-cs"/>
              </a:rPr>
              <a:t>Ein und dieselbe Situation kann von einem Subjekt, das seine praktische Vernunft gebraucht, je anders bewertet werden, je nachdem welche der folgenden drei Bewertungsperspektiven eingenommen wird</a:t>
            </a:r>
            <a:r>
              <a:rPr lang="de-DE" sz="1200" b="0" i="0" u="none" strike="noStrike" kern="1200" baseline="0" dirty="0" smtClean="0">
                <a:solidFill>
                  <a:schemeClr val="tx1"/>
                </a:solidFill>
                <a:latin typeface="+mn-lt"/>
                <a:ea typeface="+mn-ea"/>
                <a:cs typeface="+mn-cs"/>
              </a:rPr>
              <a:t>.“</a:t>
            </a:r>
            <a:r>
              <a:rPr lang="de-DE" sz="1200" b="0" i="1" u="none" strike="noStrike" kern="1200" baseline="0" dirty="0" smtClean="0">
                <a:solidFill>
                  <a:schemeClr val="tx1"/>
                </a:solidFill>
                <a:latin typeface="+mn-lt"/>
                <a:ea typeface="+mn-ea"/>
                <a:cs typeface="+mn-cs"/>
              </a:rPr>
              <a:t>(Quelle: Gebhard, </a:t>
            </a:r>
            <a:r>
              <a:rPr lang="de-DE" sz="1200" b="0" i="1" u="none" strike="noStrike" kern="1200" baseline="0" dirty="0" err="1" smtClean="0">
                <a:solidFill>
                  <a:schemeClr val="tx1"/>
                </a:solidFill>
                <a:latin typeface="+mn-lt"/>
                <a:ea typeface="+mn-ea"/>
                <a:cs typeface="+mn-cs"/>
              </a:rPr>
              <a:t>Hötteke</a:t>
            </a:r>
            <a:r>
              <a:rPr lang="de-DE" sz="1200" b="0" i="1" u="none" strike="noStrike" kern="1200" baseline="0" dirty="0" smtClean="0">
                <a:solidFill>
                  <a:schemeClr val="tx1"/>
                </a:solidFill>
                <a:latin typeface="+mn-lt"/>
                <a:ea typeface="+mn-ea"/>
                <a:cs typeface="+mn-cs"/>
              </a:rPr>
              <a:t> et al. (2017), S. 69-70)</a:t>
            </a:r>
            <a:endParaRPr lang="de-DE" sz="1200" b="0" i="0"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mn-lt"/>
                <a:ea typeface="+mn-ea"/>
                <a:cs typeface="+mn-cs"/>
              </a:rPr>
              <a:t>„Der </a:t>
            </a:r>
            <a:r>
              <a:rPr lang="de-DE" sz="1200" b="1" i="1" u="none" strike="noStrike" kern="1200" baseline="0" dirty="0" smtClean="0">
                <a:solidFill>
                  <a:schemeClr val="tx1"/>
                </a:solidFill>
                <a:latin typeface="+mn-lt"/>
                <a:ea typeface="+mn-ea"/>
                <a:cs typeface="+mn-cs"/>
              </a:rPr>
              <a:t>pragmatische </a:t>
            </a:r>
            <a:r>
              <a:rPr lang="de-DE" sz="1200" b="1" i="0" u="none" strike="noStrike" kern="1200" baseline="0" dirty="0" smtClean="0">
                <a:solidFill>
                  <a:schemeClr val="tx1"/>
                </a:solidFill>
                <a:latin typeface="+mn-lt"/>
                <a:ea typeface="+mn-ea"/>
                <a:cs typeface="+mn-cs"/>
              </a:rPr>
              <a:t>Gebrauch </a:t>
            </a:r>
            <a:r>
              <a:rPr lang="de-DE" sz="1200" b="0" i="0" u="none" strike="noStrike" kern="1200" baseline="0" dirty="0" smtClean="0">
                <a:solidFill>
                  <a:schemeClr val="tx1"/>
                </a:solidFill>
                <a:latin typeface="+mn-lt"/>
                <a:ea typeface="+mn-ea"/>
                <a:cs typeface="+mn-cs"/>
              </a:rPr>
              <a:t>der praktischen Vernunft wird herausgefordert, wenn eine Handlungssituation unter zweckrationalen Aspekten bewertet wird . Unter zweckrationaler Perspektive „geht es wesentlich um die </a:t>
            </a:r>
            <a:r>
              <a:rPr lang="de-DE" sz="1200" b="1" i="0" u="none" strike="noStrike" kern="1200" baseline="0" dirty="0" smtClean="0">
                <a:solidFill>
                  <a:schemeClr val="tx1"/>
                </a:solidFill>
                <a:latin typeface="+mn-lt"/>
                <a:ea typeface="+mn-ea"/>
                <a:cs typeface="+mn-cs"/>
              </a:rPr>
              <a:t>Klärung von empirischen Fragen und um Fragen rationaler Wahl </a:t>
            </a:r>
            <a:r>
              <a:rPr lang="de-DE" sz="1200" b="0" i="0" u="none" strike="noStrike" kern="1200" baseline="0" dirty="0" smtClean="0">
                <a:solidFill>
                  <a:schemeClr val="tx1"/>
                </a:solidFill>
                <a:latin typeface="+mn-lt"/>
                <a:ea typeface="+mn-ea"/>
                <a:cs typeface="+mn-cs"/>
              </a:rPr>
              <a:t>. Terminus ad </a:t>
            </a:r>
            <a:r>
              <a:rPr lang="de-DE" sz="1200" b="0" i="0" u="none" strike="noStrike" kern="1200" baseline="0" dirty="0" err="1" smtClean="0">
                <a:solidFill>
                  <a:schemeClr val="tx1"/>
                </a:solidFill>
                <a:latin typeface="+mn-lt"/>
                <a:ea typeface="+mn-ea"/>
                <a:cs typeface="+mn-cs"/>
              </a:rPr>
              <a:t>quem</a:t>
            </a:r>
            <a:r>
              <a:rPr lang="de-DE" sz="1200" b="0" i="0" u="none" strike="noStrike" kern="1200" baseline="0" dirty="0" smtClean="0">
                <a:solidFill>
                  <a:schemeClr val="tx1"/>
                </a:solidFill>
                <a:latin typeface="+mn-lt"/>
                <a:ea typeface="+mn-ea"/>
                <a:cs typeface="+mn-cs"/>
              </a:rPr>
              <a:t> eines entsprechenden pragmatischen Diskurses ist die Empfehlung einer geeigneten Technologie oder eines durchführbaren Programmes“ (Habermas, 1991, S . 108) . Die </a:t>
            </a:r>
            <a:r>
              <a:rPr lang="de-DE" sz="1200" b="1" i="0" u="none" strike="noStrike" kern="1200" baseline="0" dirty="0" smtClean="0">
                <a:solidFill>
                  <a:schemeClr val="tx1"/>
                </a:solidFill>
                <a:latin typeface="+mn-lt"/>
                <a:ea typeface="+mn-ea"/>
                <a:cs typeface="+mn-cs"/>
              </a:rPr>
              <a:t>Erschließungsmethode wäre die instrumentelle Vernunft (Zweckrationalität</a:t>
            </a:r>
            <a:r>
              <a:rPr lang="de-DE" sz="1200" b="0" i="0" u="none" strike="noStrike" kern="1200" baseline="0" dirty="0" smtClean="0">
                <a:solidFill>
                  <a:schemeClr val="tx1"/>
                </a:solidFill>
                <a:latin typeface="+mn-lt"/>
                <a:ea typeface="+mn-ea"/>
                <a:cs typeface="+mn-cs"/>
              </a:rPr>
              <a:t>) . </a:t>
            </a:r>
            <a:r>
              <a:rPr lang="de-DE" sz="1200" b="1" i="0" u="none" strike="noStrike" kern="1200" baseline="0" dirty="0" smtClean="0">
                <a:solidFill>
                  <a:schemeClr val="tx1"/>
                </a:solidFill>
                <a:latin typeface="+mn-lt"/>
                <a:ea typeface="+mn-ea"/>
                <a:cs typeface="+mn-cs"/>
              </a:rPr>
              <a:t>Handlungsanforderungen, die naturwissenschaftlich-technisch konnotiert sind, werden oftmals unter diesem Aspekt bewertet </a:t>
            </a:r>
            <a:r>
              <a:rPr lang="de-DE" sz="1200" b="0" i="0" u="none" strike="noStrike" kern="1200" baseline="0" dirty="0" smtClean="0">
                <a:solidFill>
                  <a:schemeClr val="tx1"/>
                </a:solidFill>
                <a:latin typeface="+mn-lt"/>
                <a:ea typeface="+mn-ea"/>
                <a:cs typeface="+mn-cs"/>
              </a:rPr>
              <a:t>. So kann die Frage nach dem Einsatz von Gentechnologie in der Landwirtschaft vor dem Hintergrund eines möglichst effizienten Einsatzes von Saatgut und der Steigerung der Ernte zur Versorgung der Bevölkerung bearbeitet werden . Die Bewertungsperspektive ist dann eine </a:t>
            </a:r>
            <a:r>
              <a:rPr lang="de-DE" sz="1200" b="0" i="1" u="none" strike="noStrike" kern="1200" baseline="0" dirty="0" smtClean="0">
                <a:solidFill>
                  <a:schemeClr val="tx1"/>
                </a:solidFill>
                <a:latin typeface="+mn-lt"/>
                <a:ea typeface="+mn-ea"/>
                <a:cs typeface="+mn-cs"/>
              </a:rPr>
              <a:t>pragmatisch-zweckrationale .“(Quelle: Gebhard, </a:t>
            </a:r>
            <a:r>
              <a:rPr lang="de-DE" sz="1200" b="0" i="1" u="none" strike="noStrike" kern="1200" baseline="0" dirty="0" err="1" smtClean="0">
                <a:solidFill>
                  <a:schemeClr val="tx1"/>
                </a:solidFill>
                <a:latin typeface="+mn-lt"/>
                <a:ea typeface="+mn-ea"/>
                <a:cs typeface="+mn-cs"/>
              </a:rPr>
              <a:t>Hötteke</a:t>
            </a:r>
            <a:r>
              <a:rPr lang="de-DE" sz="1200" b="0" i="1" u="none" strike="noStrike" kern="1200" baseline="0" dirty="0" smtClean="0">
                <a:solidFill>
                  <a:schemeClr val="tx1"/>
                </a:solidFill>
                <a:latin typeface="+mn-lt"/>
                <a:ea typeface="+mn-ea"/>
                <a:cs typeface="+mn-cs"/>
              </a:rPr>
              <a:t> et al. (2017), S. 70)</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mn-lt"/>
                <a:ea typeface="+mn-ea"/>
                <a:cs typeface="+mn-cs"/>
              </a:rPr>
              <a:t>„Sobald freilich die </a:t>
            </a:r>
            <a:r>
              <a:rPr lang="de-DE" sz="1200" b="1" i="0" u="none" strike="noStrike" kern="1200" baseline="0" dirty="0" smtClean="0">
                <a:solidFill>
                  <a:schemeClr val="tx1"/>
                </a:solidFill>
                <a:latin typeface="+mn-lt"/>
                <a:ea typeface="+mn-ea"/>
                <a:cs typeface="+mn-cs"/>
              </a:rPr>
              <a:t>Werte selbst problematisch werden</a:t>
            </a:r>
            <a:r>
              <a:rPr lang="de-DE" sz="1200" b="0" i="0" u="none" strike="noStrike" kern="1200" baseline="0" dirty="0" smtClean="0">
                <a:solidFill>
                  <a:schemeClr val="tx1"/>
                </a:solidFill>
                <a:latin typeface="+mn-lt"/>
                <a:ea typeface="+mn-ea"/>
                <a:cs typeface="+mn-cs"/>
              </a:rPr>
              <a:t>, weist die Frage: </a:t>
            </a:r>
            <a:r>
              <a:rPr lang="de-DE" sz="1200" b="1" i="0" u="none" strike="noStrike" kern="1200" baseline="0" dirty="0" smtClean="0">
                <a:solidFill>
                  <a:schemeClr val="tx1"/>
                </a:solidFill>
                <a:latin typeface="+mn-lt"/>
                <a:ea typeface="+mn-ea"/>
                <a:cs typeface="+mn-cs"/>
              </a:rPr>
              <a:t>Was soll ich tun? </a:t>
            </a:r>
            <a:r>
              <a:rPr lang="de-DE" sz="1200" b="0" i="0" u="none" strike="noStrike" kern="1200" baseline="0" dirty="0" smtClean="0">
                <a:solidFill>
                  <a:schemeClr val="tx1"/>
                </a:solidFill>
                <a:latin typeface="+mn-lt"/>
                <a:ea typeface="+mn-ea"/>
                <a:cs typeface="+mn-cs"/>
              </a:rPr>
              <a:t>über den Horizont der Zweckrationalität hinaus“ (Habermas, 1991, S . 103) . Nun </a:t>
            </a:r>
            <a:r>
              <a:rPr lang="de-DE" sz="1200" b="1" i="0" u="none" strike="noStrike" kern="1200" baseline="0" dirty="0" smtClean="0">
                <a:solidFill>
                  <a:schemeClr val="tx1"/>
                </a:solidFill>
                <a:latin typeface="+mn-lt"/>
                <a:ea typeface="+mn-ea"/>
                <a:cs typeface="+mn-cs"/>
              </a:rPr>
              <a:t>stehen Zwecke und Ziele selbst in Frage </a:t>
            </a:r>
            <a:r>
              <a:rPr lang="de-DE" sz="1200" b="0" i="0" u="none" strike="noStrike" kern="1200" baseline="0" dirty="0" smtClean="0">
                <a:solidFill>
                  <a:schemeClr val="tx1"/>
                </a:solidFill>
                <a:latin typeface="+mn-lt"/>
                <a:ea typeface="+mn-ea"/>
                <a:cs typeface="+mn-cs"/>
              </a:rPr>
              <a:t>. Hier steht ein Mensch </a:t>
            </a:r>
            <a:r>
              <a:rPr lang="de-DE" sz="1200" b="1" i="0" u="none" strike="noStrike" kern="1200" baseline="0" dirty="0" smtClean="0">
                <a:solidFill>
                  <a:schemeClr val="tx1"/>
                </a:solidFill>
                <a:latin typeface="+mn-lt"/>
                <a:ea typeface="+mn-ea"/>
                <a:cs typeface="+mn-cs"/>
              </a:rPr>
              <a:t>vor </a:t>
            </a:r>
            <a:r>
              <a:rPr lang="de-DE" sz="1200" b="1" i="1" u="none" strike="noStrike" kern="1200" baseline="0" dirty="0" smtClean="0">
                <a:solidFill>
                  <a:schemeClr val="tx1"/>
                </a:solidFill>
                <a:latin typeface="+mn-lt"/>
                <a:ea typeface="+mn-ea"/>
                <a:cs typeface="+mn-cs"/>
              </a:rPr>
              <a:t>ethischen </a:t>
            </a:r>
            <a:r>
              <a:rPr lang="de-DE" sz="1200" b="1" i="0" u="none" strike="noStrike" kern="1200" baseline="0" dirty="0" smtClean="0">
                <a:solidFill>
                  <a:schemeClr val="tx1"/>
                </a:solidFill>
                <a:latin typeface="+mn-lt"/>
                <a:ea typeface="+mn-ea"/>
                <a:cs typeface="+mn-cs"/>
              </a:rPr>
              <a:t>Entscheidungen </a:t>
            </a:r>
            <a:r>
              <a:rPr lang="de-DE" sz="1200" b="0" i="0" u="none" strike="noStrike" kern="1200" baseline="0" dirty="0" smtClean="0">
                <a:solidFill>
                  <a:schemeClr val="tx1"/>
                </a:solidFill>
                <a:latin typeface="+mn-lt"/>
                <a:ea typeface="+mn-ea"/>
                <a:cs typeface="+mn-cs"/>
              </a:rPr>
              <a:t>(der Begriff „Ethik“ lehnt sich hier an das Konzept von Aristoteles an), z . B .: </a:t>
            </a:r>
            <a:r>
              <a:rPr lang="de-DE" sz="1200" b="1" i="0" u="none" strike="noStrike" kern="1200" baseline="0" dirty="0" smtClean="0">
                <a:solidFill>
                  <a:schemeClr val="tx1"/>
                </a:solidFill>
                <a:latin typeface="+mn-lt"/>
                <a:ea typeface="+mn-ea"/>
                <a:cs typeface="+mn-cs"/>
              </a:rPr>
              <a:t>Was macht mich langfristig glücklich? </a:t>
            </a:r>
            <a:r>
              <a:rPr lang="de-DE" sz="1200" b="0" i="0" u="none" strike="noStrike" kern="1200" baseline="0" dirty="0" smtClean="0">
                <a:solidFill>
                  <a:schemeClr val="tx1"/>
                </a:solidFill>
                <a:latin typeface="+mn-lt"/>
                <a:ea typeface="+mn-ea"/>
                <a:cs typeface="+mn-cs"/>
              </a:rPr>
              <a:t>Wie finde ich meine autarke, ihren Wert in sich tragende Lebensführung? Wie sieht mein Lebensentwurf aus? Diese Entscheidungssituationen lassen sich letztlich auf die Frage zurückführen: „Wer bin ich?“ oder „Wer möchte ich sein?“ . Vor dem Hintergrund dieser Perspektiven </a:t>
            </a:r>
            <a:r>
              <a:rPr lang="de-DE" sz="1200" b="1" i="0" u="none" strike="noStrike" kern="1200" baseline="0" dirty="0" smtClean="0">
                <a:solidFill>
                  <a:schemeClr val="tx1"/>
                </a:solidFill>
                <a:latin typeface="+mn-lt"/>
                <a:ea typeface="+mn-ea"/>
                <a:cs typeface="+mn-cs"/>
              </a:rPr>
              <a:t>können Fragestellungen bearbeitet werden, die naturwissenschaftlich-technisch aufgeladen sind </a:t>
            </a:r>
            <a:r>
              <a:rPr lang="de-DE" sz="1200" b="0" i="0" u="none" strike="noStrike" kern="1200" baseline="0" dirty="0" smtClean="0">
                <a:solidFill>
                  <a:schemeClr val="tx1"/>
                </a:solidFill>
                <a:latin typeface="+mn-lt"/>
                <a:ea typeface="+mn-ea"/>
                <a:cs typeface="+mn-cs"/>
              </a:rPr>
              <a:t>(z . B . Nahrungsmittelproduktion, Medizin, Wahl des Stromanbieters) . Im Falle der Gentechnologie stellt sich aus der ethischen Bewertungsperspektive beispielsweise die Frage, ob sie zur Vorstellung des eigenen „guten Lebens“ passt und ob diese Technologie mit allen ihren Möglichkeiten und Risiken unterstützt oder auch bekämpft werden soll . </a:t>
            </a:r>
            <a:r>
              <a:rPr lang="de-DE" sz="1200" b="1" i="0" u="none" strike="noStrike" kern="1200" baseline="0" dirty="0" smtClean="0">
                <a:solidFill>
                  <a:schemeClr val="tx1"/>
                </a:solidFill>
                <a:latin typeface="+mn-lt"/>
                <a:ea typeface="+mn-ea"/>
                <a:cs typeface="+mn-cs"/>
              </a:rPr>
              <a:t>Es sind Fragen der Lebensführung </a:t>
            </a:r>
            <a:r>
              <a:rPr lang="de-DE" sz="1200" b="0" i="0" u="none" strike="noStrike" kern="1200" baseline="0" dirty="0" smtClean="0">
                <a:solidFill>
                  <a:schemeClr val="tx1"/>
                </a:solidFill>
                <a:latin typeface="+mn-lt"/>
                <a:ea typeface="+mn-ea"/>
                <a:cs typeface="+mn-cs"/>
              </a:rPr>
              <a:t>wie z . B . </a:t>
            </a:r>
            <a:r>
              <a:rPr lang="de-DE" sz="1200" b="1" i="0" u="none" strike="noStrike" kern="1200" baseline="0" dirty="0" smtClean="0">
                <a:solidFill>
                  <a:schemeClr val="tx1"/>
                </a:solidFill>
                <a:latin typeface="+mn-lt"/>
                <a:ea typeface="+mn-ea"/>
                <a:cs typeface="+mn-cs"/>
              </a:rPr>
              <a:t>Konsumentscheidungen</a:t>
            </a:r>
            <a:r>
              <a:rPr lang="de-DE" sz="1200" b="0" i="0" u="none" strike="noStrike" kern="1200" baseline="0" dirty="0" smtClean="0">
                <a:solidFill>
                  <a:schemeClr val="tx1"/>
                </a:solidFill>
                <a:latin typeface="+mn-lt"/>
                <a:ea typeface="+mn-ea"/>
                <a:cs typeface="+mn-cs"/>
              </a:rPr>
              <a:t> oder Fragen der Berufswahl, die eine ethische Bewertungsperspektive erfordern und </a:t>
            </a:r>
            <a:r>
              <a:rPr lang="de-DE" sz="1200" b="1" i="0" u="none" strike="noStrike" kern="1200" baseline="0" dirty="0" smtClean="0">
                <a:solidFill>
                  <a:schemeClr val="tx1"/>
                </a:solidFill>
                <a:latin typeface="+mn-lt"/>
                <a:ea typeface="+mn-ea"/>
                <a:cs typeface="+mn-cs"/>
              </a:rPr>
              <a:t>die das Selbstverständnis und die Identität einer Person betreffen </a:t>
            </a:r>
            <a:r>
              <a:rPr lang="de-DE" sz="1200" b="0" i="0" u="none" strike="noStrike" kern="1200" baseline="0" dirty="0" smtClean="0">
                <a:solidFill>
                  <a:schemeClr val="tx1"/>
                </a:solidFill>
                <a:latin typeface="+mn-lt"/>
                <a:ea typeface="+mn-ea"/>
                <a:cs typeface="+mn-cs"/>
              </a:rPr>
              <a:t>. Ihre Beantwortung bedarf vor allem Methoden, die Menschen befähigen, sich selbst besser zu verstehen (Selbstreflexion), Selbsttäuschungen aufzulösen und die normativen Grundlagen der eigenen Lebensführung und -planung selbstkritisch zu prüfen . Ein vertieftes Selbstverständnis verändert die Einstellungen, die einen normativ gehaltvollen Lebensentwurf tragen oder zumindest implizieren“ (Habermas, 1991, S . 104) . Die Bewertungsperspektive ist dann eine </a:t>
            </a:r>
            <a:r>
              <a:rPr lang="de-DE" sz="1200" b="0" i="1" u="none" strike="noStrike" kern="1200" baseline="0" dirty="0" smtClean="0">
                <a:solidFill>
                  <a:schemeClr val="tx1"/>
                </a:solidFill>
                <a:latin typeface="+mn-lt"/>
                <a:ea typeface="+mn-ea"/>
                <a:cs typeface="+mn-cs"/>
              </a:rPr>
              <a:t>ethische . (Quelle: Gebhard, </a:t>
            </a:r>
            <a:r>
              <a:rPr lang="de-DE" sz="1200" b="0" i="1" u="none" strike="noStrike" kern="1200" baseline="0" dirty="0" err="1" smtClean="0">
                <a:solidFill>
                  <a:schemeClr val="tx1"/>
                </a:solidFill>
                <a:latin typeface="+mn-lt"/>
                <a:ea typeface="+mn-ea"/>
                <a:cs typeface="+mn-cs"/>
              </a:rPr>
              <a:t>Hötteke</a:t>
            </a:r>
            <a:r>
              <a:rPr lang="de-DE" sz="1200" b="0" i="1" u="none" strike="noStrike" kern="1200" baseline="0" dirty="0" smtClean="0">
                <a:solidFill>
                  <a:schemeClr val="tx1"/>
                </a:solidFill>
                <a:latin typeface="+mn-lt"/>
                <a:ea typeface="+mn-ea"/>
                <a:cs typeface="+mn-cs"/>
              </a:rPr>
              <a:t> et al. (2017), S. 70)</a:t>
            </a:r>
          </a:p>
          <a:p>
            <a:endParaRPr lang="de-DE" sz="1200" b="0" i="1"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mn-lt"/>
                <a:ea typeface="+mn-ea"/>
                <a:cs typeface="+mn-cs"/>
              </a:rPr>
              <a:t>Die Gentechnologie kann die Frage aufwerfen, ob ihre Anwendung in der Landwirtschaft nicht ausgebaut werden soll, um z . B . angesichts der wachsenden Weltbevölkerung dem Hunger in der Welt besser begegnen zu können . Damit können ökologische Gefahren verbunden sein . Zugleich stellen sich patentrechtliche und ökonomische Fragen nach den „Besitzrechten“ an genetisch kodierter Information . Hier kommt eine weitere Bewertungsperspektive ins Spiel, denn es soll eine </a:t>
            </a:r>
            <a:r>
              <a:rPr lang="de-DE" sz="1200" b="1" i="0" u="none" strike="noStrike" kern="1200" baseline="0" dirty="0" smtClean="0">
                <a:solidFill>
                  <a:schemeClr val="tx1"/>
                </a:solidFill>
                <a:latin typeface="+mn-lt"/>
                <a:ea typeface="+mn-ea"/>
                <a:cs typeface="+mn-cs"/>
              </a:rPr>
              <a:t>auf rationaler Basis gewonnene, gerechte und akzeptable Lösung für möglichst alle Betroffenen gefunden werden</a:t>
            </a:r>
            <a:r>
              <a:rPr lang="de-DE" sz="1200" b="0" i="0" u="none" strike="noStrike" kern="1200" baseline="0" dirty="0" smtClean="0">
                <a:solidFill>
                  <a:schemeClr val="tx1"/>
                </a:solidFill>
                <a:latin typeface="+mn-lt"/>
                <a:ea typeface="+mn-ea"/>
                <a:cs typeface="+mn-cs"/>
              </a:rPr>
              <a:t> . Diese Bewertungsperspektive wird relevant, „sobald meine </a:t>
            </a:r>
            <a:r>
              <a:rPr lang="de-DE" sz="1200" b="1" i="0" u="none" strike="noStrike" kern="1200" baseline="0" dirty="0" smtClean="0">
                <a:solidFill>
                  <a:schemeClr val="tx1"/>
                </a:solidFill>
                <a:latin typeface="+mn-lt"/>
                <a:ea typeface="+mn-ea"/>
                <a:cs typeface="+mn-cs"/>
              </a:rPr>
              <a:t>Handlungen, die Interessen anderer berühren und zu Konflikten führen</a:t>
            </a:r>
            <a:r>
              <a:rPr lang="de-DE" sz="1200" b="0" i="0" u="none" strike="noStrike" kern="1200" baseline="0" dirty="0" smtClean="0">
                <a:solidFill>
                  <a:schemeClr val="tx1"/>
                </a:solidFill>
                <a:latin typeface="+mn-lt"/>
                <a:ea typeface="+mn-ea"/>
                <a:cs typeface="+mn-cs"/>
              </a:rPr>
              <a:t>, die unparteilich, also unter moralischen Gesichtspunkten geregelt werden sollen“ (Habermas, 1991, S . 105) . Eine adäquate Bewertungsmethode wäre ein möglichst alle Perspektiven einschließender, beratschlagender Aushandlungsprozess in Fragen der Gerechtigkeit . Die Bewertungsperspektive ist dann eine </a:t>
            </a:r>
            <a:r>
              <a:rPr lang="de-DE" sz="1200" b="0" i="1" u="none" strike="noStrike" kern="1200" baseline="0" dirty="0" smtClean="0">
                <a:solidFill>
                  <a:schemeClr val="tx1"/>
                </a:solidFill>
                <a:latin typeface="+mn-lt"/>
                <a:ea typeface="+mn-ea"/>
                <a:cs typeface="+mn-cs"/>
              </a:rPr>
              <a:t>moralische. (Quelle: Gebhard, </a:t>
            </a:r>
            <a:r>
              <a:rPr lang="de-DE" sz="1200" b="0" i="1" u="none" strike="noStrike" kern="1200" baseline="0" dirty="0" err="1" smtClean="0">
                <a:solidFill>
                  <a:schemeClr val="tx1"/>
                </a:solidFill>
                <a:latin typeface="+mn-lt"/>
                <a:ea typeface="+mn-ea"/>
                <a:cs typeface="+mn-cs"/>
              </a:rPr>
              <a:t>Hötteke</a:t>
            </a:r>
            <a:r>
              <a:rPr lang="de-DE" sz="1200" b="0" i="1" u="none" strike="noStrike" kern="1200" baseline="0" dirty="0" smtClean="0">
                <a:solidFill>
                  <a:schemeClr val="tx1"/>
                </a:solidFill>
                <a:latin typeface="+mn-lt"/>
                <a:ea typeface="+mn-ea"/>
                <a:cs typeface="+mn-cs"/>
              </a:rPr>
              <a:t> et al. (2017), S. 70-71)</a:t>
            </a:r>
          </a:p>
          <a:p>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1" u="none" strike="noStrike" kern="1200" baseline="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11</a:t>
            </a:fld>
            <a:endParaRPr lang="de-DE"/>
          </a:p>
        </p:txBody>
      </p:sp>
    </p:spTree>
    <p:extLst>
      <p:ext uri="{BB962C8B-B14F-4D97-AF65-F5344CB8AC3E}">
        <p14:creationId xmlns:p14="http://schemas.microsoft.com/office/powerpoint/2010/main" val="10352723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13</a:t>
            </a:fld>
            <a:endParaRPr lang="de-DE"/>
          </a:p>
        </p:txBody>
      </p:sp>
    </p:spTree>
    <p:extLst>
      <p:ext uri="{BB962C8B-B14F-4D97-AF65-F5344CB8AC3E}">
        <p14:creationId xmlns:p14="http://schemas.microsoft.com/office/powerpoint/2010/main" val="40012131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14</a:t>
            </a:fld>
            <a:endParaRPr lang="de-DE"/>
          </a:p>
        </p:txBody>
      </p:sp>
    </p:spTree>
    <p:extLst>
      <p:ext uri="{BB962C8B-B14F-4D97-AF65-F5344CB8AC3E}">
        <p14:creationId xmlns:p14="http://schemas.microsoft.com/office/powerpoint/2010/main" val="2416106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a:t>
            </a:fld>
            <a:endParaRPr lang="de-DE"/>
          </a:p>
        </p:txBody>
      </p:sp>
    </p:spTree>
    <p:extLst>
      <p:ext uri="{BB962C8B-B14F-4D97-AF65-F5344CB8AC3E}">
        <p14:creationId xmlns:p14="http://schemas.microsoft.com/office/powerpoint/2010/main" val="2037961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3</a:t>
            </a:fld>
            <a:endParaRPr lang="de-DE"/>
          </a:p>
        </p:txBody>
      </p:sp>
    </p:spTree>
    <p:extLst>
      <p:ext uri="{BB962C8B-B14F-4D97-AF65-F5344CB8AC3E}">
        <p14:creationId xmlns:p14="http://schemas.microsoft.com/office/powerpoint/2010/main" val="1714116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mn-lt"/>
                <a:ea typeface="+mn-ea"/>
                <a:cs typeface="+mn-cs"/>
              </a:rPr>
              <a:t>Einleitung: </a:t>
            </a:r>
          </a:p>
          <a:p>
            <a:r>
              <a:rPr lang="de-DE" sz="1200" kern="1200" dirty="0" smtClean="0">
                <a:solidFill>
                  <a:schemeClr val="tx1"/>
                </a:solidFill>
                <a:effectLst/>
                <a:latin typeface="+mn-lt"/>
                <a:ea typeface="+mn-ea"/>
                <a:cs typeface="+mn-cs"/>
              </a:rPr>
              <a:t>-Anknüpfen an Input zu BNE aus dem ersten Seminarblock. </a:t>
            </a:r>
          </a:p>
          <a:p>
            <a:r>
              <a:rPr lang="de-DE" sz="1200" kern="1200" dirty="0" smtClean="0">
                <a:solidFill>
                  <a:schemeClr val="tx1"/>
                </a:solidFill>
                <a:effectLst/>
                <a:latin typeface="+mn-lt"/>
                <a:ea typeface="+mn-ea"/>
                <a:cs typeface="+mn-cs"/>
              </a:rPr>
              <a:t>-Nachdenken, über die Bedeutung einzelner Werte: Situierung in einem konkreten Kontext: Beruf oder Privatleben</a:t>
            </a:r>
          </a:p>
          <a:p>
            <a:r>
              <a:rPr lang="de-DE" sz="1200" kern="1200" dirty="0" smtClean="0">
                <a:solidFill>
                  <a:schemeClr val="tx1"/>
                </a:solidFill>
                <a:effectLst/>
                <a:latin typeface="+mn-lt"/>
                <a:ea typeface="+mn-ea"/>
                <a:cs typeface="+mn-cs"/>
              </a:rPr>
              <a:t>-Werte-Liste als Hilfestellung/Inspiration: Hinweis geben, dass Werte ergänzt werden können</a:t>
            </a:r>
          </a:p>
          <a:p>
            <a:r>
              <a:rPr lang="de-DE" sz="1200" kern="1200" dirty="0" smtClean="0">
                <a:solidFill>
                  <a:schemeClr val="tx1"/>
                </a:solidFill>
                <a:effectLst/>
                <a:latin typeface="+mn-lt"/>
                <a:ea typeface="+mn-ea"/>
                <a:cs typeface="+mn-cs"/>
              </a:rPr>
              <a:t>Wiederholung</a:t>
            </a:r>
            <a:r>
              <a:rPr lang="de-DE" sz="1200" b="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BNE als normatives Konzept: </a:t>
            </a:r>
            <a:r>
              <a:rPr lang="de-DE" sz="1200" i="1" kern="1200" dirty="0" smtClean="0">
                <a:solidFill>
                  <a:schemeClr val="tx1"/>
                </a:solidFill>
                <a:effectLst/>
                <a:latin typeface="+mn-lt"/>
                <a:ea typeface="+mn-ea"/>
                <a:cs typeface="+mn-cs"/>
              </a:rPr>
              <a:t>Werte noch einmal kurz erläutern: Werte und Einstellungen etwas sehr Persönliches, Intimes; Bedeutung für Lehrerrolle und Unterrichtshandeln hervorheben</a:t>
            </a:r>
            <a:r>
              <a:rPr lang="de-DE" sz="1200" kern="1200" dirty="0" smtClean="0">
                <a:solidFill>
                  <a:schemeClr val="tx1"/>
                </a:solidFill>
                <a:effectLst/>
                <a:latin typeface="+mn-lt"/>
                <a:ea typeface="+mn-ea"/>
                <a:cs typeface="+mn-cs"/>
              </a:rPr>
              <a:t>. </a:t>
            </a:r>
            <a:r>
              <a:rPr lang="de-DE" sz="1200" i="1" kern="1200" dirty="0" smtClean="0">
                <a:solidFill>
                  <a:schemeClr val="tx1"/>
                </a:solidFill>
                <a:effectLst/>
                <a:latin typeface="+mn-lt"/>
                <a:ea typeface="+mn-ea"/>
                <a:cs typeface="+mn-cs"/>
              </a:rPr>
              <a:t>Zielvorgabe für nächste Aktivität vorgeben: Auseinandersetzung mit den eigenen Werten</a:t>
            </a:r>
          </a:p>
          <a:p>
            <a:endParaRPr lang="de-DE" sz="1200" i="1" kern="1200" dirty="0" smtClean="0">
              <a:solidFill>
                <a:schemeClr val="tx1"/>
              </a:solidFill>
              <a:effectLst/>
              <a:latin typeface="+mn-lt"/>
              <a:ea typeface="+mn-ea"/>
              <a:cs typeface="+mn-cs"/>
            </a:endParaRPr>
          </a:p>
          <a:p>
            <a:r>
              <a:rPr lang="de-DE" sz="1200" b="1" kern="1200" dirty="0" smtClean="0">
                <a:solidFill>
                  <a:schemeClr val="tx1"/>
                </a:solidFill>
                <a:effectLst/>
                <a:latin typeface="+mn-lt"/>
                <a:ea typeface="+mn-ea"/>
                <a:cs typeface="+mn-cs"/>
              </a:rPr>
              <a:t>Methode: Werte-Liste</a:t>
            </a:r>
          </a:p>
          <a:p>
            <a:r>
              <a:rPr lang="de-DE" sz="1200" b="1" kern="1200" dirty="0" smtClean="0">
                <a:solidFill>
                  <a:schemeClr val="tx1"/>
                </a:solidFill>
                <a:effectLst/>
                <a:latin typeface="+mn-lt"/>
                <a:ea typeface="+mn-ea"/>
                <a:cs typeface="+mn-cs"/>
              </a:rPr>
              <a:t>AB mit</a:t>
            </a:r>
            <a:r>
              <a:rPr lang="de-DE" sz="1200" b="1" kern="1200" baseline="0" dirty="0" smtClean="0">
                <a:solidFill>
                  <a:schemeClr val="tx1"/>
                </a:solidFill>
                <a:effectLst/>
                <a:latin typeface="+mn-lt"/>
                <a:ea typeface="+mn-ea"/>
                <a:cs typeface="+mn-cs"/>
              </a:rPr>
              <a:t> Werte-Liste im Chat als PDF schicken</a:t>
            </a:r>
            <a:endParaRPr lang="de-DE" sz="1200" kern="1200" dirty="0" smtClean="0">
              <a:solidFill>
                <a:schemeClr val="tx1"/>
              </a:solidFill>
              <a:effectLst/>
              <a:latin typeface="+mn-lt"/>
              <a:ea typeface="+mn-ea"/>
              <a:cs typeface="+mn-cs"/>
            </a:endParaRPr>
          </a:p>
          <a:p>
            <a:r>
              <a:rPr lang="de-DE" sz="1200" b="1" kern="1200" dirty="0" smtClean="0">
                <a:solidFill>
                  <a:schemeClr val="tx1"/>
                </a:solidFill>
                <a:effectLst/>
                <a:latin typeface="+mn-lt"/>
                <a:ea typeface="+mn-ea"/>
                <a:cs typeface="+mn-cs"/>
              </a:rPr>
              <a:t>Aufgabe:</a:t>
            </a:r>
            <a:r>
              <a:rPr lang="de-DE" sz="1200" kern="1200" dirty="0" smtClean="0">
                <a:solidFill>
                  <a:schemeClr val="tx1"/>
                </a:solidFill>
                <a:effectLst/>
                <a:latin typeface="+mn-lt"/>
                <a:ea typeface="+mn-ea"/>
                <a:cs typeface="+mn-cs"/>
              </a:rPr>
              <a:t> </a:t>
            </a:r>
            <a:r>
              <a:rPr lang="de-DE" sz="1200" i="1" kern="1200" dirty="0" smtClean="0">
                <a:solidFill>
                  <a:schemeClr val="tx1"/>
                </a:solidFill>
                <a:effectLst/>
                <a:latin typeface="+mn-lt"/>
                <a:ea typeface="+mn-ea"/>
                <a:cs typeface="+mn-cs"/>
              </a:rPr>
              <a:t>Werte priorisieren jeder für sich alleine (Zeit ca. 2-5 Min): 5 Werte auswählen, diese in Rangfolge setzen; 3. Schritt:</a:t>
            </a:r>
            <a:r>
              <a:rPr lang="de-DE" sz="1200" i="1" kern="1200" baseline="0" dirty="0" smtClean="0">
                <a:solidFill>
                  <a:schemeClr val="tx1"/>
                </a:solidFill>
                <a:effectLst/>
                <a:latin typeface="+mn-lt"/>
                <a:ea typeface="+mn-ea"/>
                <a:cs typeface="+mn-cs"/>
              </a:rPr>
              <a:t> wichtigsten Wert definieren/beschreiben.</a:t>
            </a:r>
            <a:endParaRPr lang="de-DE" sz="1200" i="1"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4</a:t>
            </a:fld>
            <a:endParaRPr lang="de-DE"/>
          </a:p>
        </p:txBody>
      </p:sp>
    </p:spTree>
    <p:extLst>
      <p:ext uri="{BB962C8B-B14F-4D97-AF65-F5344CB8AC3E}">
        <p14:creationId xmlns:p14="http://schemas.microsoft.com/office/powerpoint/2010/main" val="2619024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Breakout-Session</a:t>
            </a:r>
            <a:r>
              <a:rPr lang="de-DE" dirty="0" smtClean="0"/>
              <a:t>: Austausch mit einer anderen Person</a:t>
            </a:r>
          </a:p>
          <a:p>
            <a:r>
              <a:rPr lang="de-DE" dirty="0" smtClean="0"/>
              <a:t>Zeit: 10min</a:t>
            </a:r>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5</a:t>
            </a:fld>
            <a:endParaRPr lang="de-DE"/>
          </a:p>
        </p:txBody>
      </p:sp>
    </p:spTree>
    <p:extLst>
      <p:ext uri="{BB962C8B-B14F-4D97-AF65-F5344CB8AC3E}">
        <p14:creationId xmlns:p14="http://schemas.microsoft.com/office/powerpoint/2010/main" val="4049511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 Bezug auf den Kompetenzbereich „Bewerten“ des OR</a:t>
            </a:r>
          </a:p>
          <a:p>
            <a:r>
              <a:rPr lang="de-DE" sz="1200" i="1" kern="1200" dirty="0" smtClean="0">
                <a:solidFill>
                  <a:schemeClr val="tx1"/>
                </a:solidFill>
                <a:effectLst/>
                <a:latin typeface="+mn-lt"/>
                <a:ea typeface="+mn-ea"/>
                <a:cs typeface="+mn-cs"/>
              </a:rPr>
              <a:t>Darin als Schwerpunkt die Teilkompetenzen Perspektivenübernahme, Reflexion von Werten </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6</a:t>
            </a:fld>
            <a:endParaRPr lang="de-DE"/>
          </a:p>
        </p:txBody>
      </p:sp>
    </p:spTree>
    <p:extLst>
      <p:ext uri="{BB962C8B-B14F-4D97-AF65-F5344CB8AC3E}">
        <p14:creationId xmlns:p14="http://schemas.microsoft.com/office/powerpoint/2010/main" val="761526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Erläutern der drei normativen Vorgaben bei BNE:</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Menschenrechte &amp; Menschenwürde</a:t>
            </a:r>
          </a:p>
          <a:p>
            <a:pPr marL="171450" lvl="0" indent="-171450">
              <a:buFont typeface="Arial" panose="020B0604020202020204" pitchFamily="34" charset="0"/>
              <a:buChar char="•"/>
            </a:pPr>
            <a:r>
              <a:rPr lang="de-DE" sz="1200" kern="1200" dirty="0" smtClean="0">
                <a:solidFill>
                  <a:schemeClr val="tx1"/>
                </a:solidFill>
                <a:effectLst/>
                <a:latin typeface="+mn-lt"/>
                <a:ea typeface="+mn-ea"/>
                <a:cs typeface="+mn-cs"/>
              </a:rPr>
              <a:t>Ressourcenschonung: Umweltaspekt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kern="1200" dirty="0" smtClean="0">
                <a:solidFill>
                  <a:schemeClr val="tx1"/>
                </a:solidFill>
                <a:effectLst/>
                <a:latin typeface="+mn-lt"/>
                <a:ea typeface="+mn-ea"/>
                <a:cs typeface="+mn-cs"/>
              </a:rPr>
              <a:t>Gerechtigkeit: Soziale</a:t>
            </a:r>
            <a:r>
              <a:rPr lang="de-DE" sz="1200" kern="1200" baseline="0" dirty="0" smtClean="0">
                <a:solidFill>
                  <a:schemeClr val="tx1"/>
                </a:solidFill>
                <a:effectLst/>
                <a:latin typeface="+mn-lt"/>
                <a:ea typeface="+mn-ea"/>
                <a:cs typeface="+mn-cs"/>
              </a:rPr>
              <a:t> Perspektive: Heutige und zukünftige Generationen sowie lokal-global gesehen</a:t>
            </a:r>
            <a:endParaRPr lang="de-D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4330018F-F620-4007-9FB1-91CA208F0F13}" type="slidenum">
              <a:rPr lang="de-DE" smtClean="0"/>
              <a:t>7</a:t>
            </a:fld>
            <a:endParaRPr lang="de-DE"/>
          </a:p>
        </p:txBody>
      </p:sp>
    </p:spTree>
    <p:extLst>
      <p:ext uri="{BB962C8B-B14F-4D97-AF65-F5344CB8AC3E}">
        <p14:creationId xmlns:p14="http://schemas.microsoft.com/office/powerpoint/2010/main" val="3271318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rtl="0"/>
            <a:r>
              <a:rPr lang="de-DE" dirty="0" smtClean="0"/>
              <a:t>Überleitung:</a:t>
            </a:r>
            <a:r>
              <a:rPr lang="de-DE" baseline="0" dirty="0" smtClean="0"/>
              <a:t> um trotz Komplexität entscheidungsfähig und damit handlungsfähig zu bleiben und damit die Entscheidungen nicht rein intuitiv getroffen werden braucht es eine Kompetenz zum Bewerten</a:t>
            </a:r>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8</a:t>
            </a:fld>
            <a:endParaRPr lang="de-DE"/>
          </a:p>
        </p:txBody>
      </p:sp>
    </p:spTree>
    <p:extLst>
      <p:ext uri="{BB962C8B-B14F-4D97-AF65-F5344CB8AC3E}">
        <p14:creationId xmlns:p14="http://schemas.microsoft.com/office/powerpoint/2010/main" val="2610542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9</a:t>
            </a:fld>
            <a:endParaRPr lang="de-DE"/>
          </a:p>
        </p:txBody>
      </p:sp>
    </p:spTree>
    <p:extLst>
      <p:ext uri="{BB962C8B-B14F-4D97-AF65-F5344CB8AC3E}">
        <p14:creationId xmlns:p14="http://schemas.microsoft.com/office/powerpoint/2010/main" val="52355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6173114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147228315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324838229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9829800" y="6507797"/>
            <a:ext cx="2743200" cy="365125"/>
          </a:xfrm>
          <a:prstGeom prst="rect">
            <a:avLst/>
          </a:prstGeom>
        </p:spPr>
        <p:txBody>
          <a:bodyPr/>
          <a:lstStyle>
            <a:lvl1pPr>
              <a:defRPr>
                <a:solidFill>
                  <a:schemeClr val="bg1"/>
                </a:solidFill>
              </a:defRPr>
            </a:lvl1pPr>
          </a:lstStyle>
          <a:p>
            <a:fld id="{9EED377F-6F2F-4639-ACF3-CA5FC3B89191}" type="slidenum">
              <a:rPr lang="de-DE" smtClean="0"/>
              <a:pPr/>
              <a:t>‹Nr.›</a:t>
            </a:fld>
            <a:endParaRPr lang="de-DE" dirty="0"/>
          </a:p>
        </p:txBody>
      </p:sp>
    </p:spTree>
    <p:extLst>
      <p:ext uri="{BB962C8B-B14F-4D97-AF65-F5344CB8AC3E}">
        <p14:creationId xmlns:p14="http://schemas.microsoft.com/office/powerpoint/2010/main" val="277211832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p:txBody>
          <a:bodyPr/>
          <a:lstStyle/>
          <a:p>
            <a:endParaRPr lang="de-DE" i="1" dirty="0"/>
          </a:p>
        </p:txBody>
      </p:sp>
      <p:sp>
        <p:nvSpPr>
          <p:cNvPr id="5" name="Fußzeilenplatzhalter 4"/>
          <p:cNvSpPr>
            <a:spLocks noGrp="1"/>
          </p:cNvSpPr>
          <p:nvPr>
            <p:ph type="ftr" sz="quarter" idx="11"/>
          </p:nvPr>
        </p:nvSpPr>
        <p:spPr>
          <a:xfrm>
            <a:off x="2457450" y="6612230"/>
            <a:ext cx="3638550" cy="365125"/>
          </a:xfrm>
        </p:spPr>
        <p:txBody>
          <a:bodyPr/>
          <a:lstStyle/>
          <a:p>
            <a:endParaRPr lang="de-DE" dirty="0"/>
          </a:p>
        </p:txBody>
      </p:sp>
      <p:sp>
        <p:nvSpPr>
          <p:cNvPr id="6" name="Foliennummernplatzhalter 5"/>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199739066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1378680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42062775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30485337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112558882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17958408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2141988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416081751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30861554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212797719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231744761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1283813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58994357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42606B7A-08A4-4532-BDEC-92AB875A742F}" type="datetimeFigureOut">
              <a:rPr lang="de-DE" smtClean="0"/>
              <a:t>20.05.2022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750760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2606B7A-08A4-4532-BDEC-92AB875A742F}" type="datetimeFigureOut">
              <a:rPr lang="de-DE" smtClean="0"/>
              <a:t>20.05.2022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9594869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42606B7A-08A4-4532-BDEC-92AB875A742F}" type="datetimeFigureOut">
              <a:rPr lang="de-DE" smtClean="0"/>
              <a:t>20.05.2022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3245606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2606B7A-08A4-4532-BDEC-92AB875A742F}" type="datetimeFigureOut">
              <a:rPr lang="de-DE" smtClean="0"/>
              <a:t>20.05.2022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1899835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42606B7A-08A4-4532-BDEC-92AB875A742F}" type="datetimeFigureOut">
              <a:rPr lang="de-DE" smtClean="0"/>
              <a:t>20.05.2022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499946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42606B7A-08A4-4532-BDEC-92AB875A742F}" type="datetimeFigureOut">
              <a:rPr lang="de-DE" smtClean="0"/>
              <a:t>20.05.2022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1047953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606B7A-08A4-4532-BDEC-92AB875A742F}" type="datetimeFigureOut">
              <a:rPr lang="de-DE" smtClean="0"/>
              <a:t>20.05.2022</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AB11DB-10B6-43B7-85C1-4D9784FBD6D9}" type="slidenum">
              <a:rPr lang="de-DE" smtClean="0"/>
              <a:t>‹Nr.›</a:t>
            </a:fld>
            <a:endParaRPr lang="de-DE"/>
          </a:p>
        </p:txBody>
      </p:sp>
      <p:grpSp>
        <p:nvGrpSpPr>
          <p:cNvPr id="13" name="Gruppieren 12"/>
          <p:cNvGrpSpPr/>
          <p:nvPr userDrawn="1"/>
        </p:nvGrpSpPr>
        <p:grpSpPr>
          <a:xfrm>
            <a:off x="1" y="5747656"/>
            <a:ext cx="12192000" cy="1133905"/>
            <a:chOff x="2922373" y="5640706"/>
            <a:chExt cx="9269627" cy="1240856"/>
          </a:xfrm>
        </p:grpSpPr>
        <p:sp>
          <p:nvSpPr>
            <p:cNvPr id="9" name="Rechteck 8"/>
            <p:cNvSpPr/>
            <p:nvPr userDrawn="1"/>
          </p:nvSpPr>
          <p:spPr>
            <a:xfrm>
              <a:off x="7400925" y="5640706"/>
              <a:ext cx="4791075" cy="1240856"/>
            </a:xfrm>
            <a:prstGeom prst="rect">
              <a:avLst/>
            </a:prstGeom>
            <a:solidFill>
              <a:srgbClr val="008993"/>
            </a:solidFill>
            <a:ln>
              <a:solidFill>
                <a:srgbClr val="008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11" name="Rechteck 10"/>
            <p:cNvSpPr/>
            <p:nvPr userDrawn="1"/>
          </p:nvSpPr>
          <p:spPr>
            <a:xfrm>
              <a:off x="2922373" y="5640706"/>
              <a:ext cx="4478552" cy="1240856"/>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grpSp>
      <p:pic>
        <p:nvPicPr>
          <p:cNvPr id="12" name="Picture 25"/>
          <p:cNvPicPr>
            <a:picLocks noChangeAspect="1" noChangeArrowheads="1"/>
          </p:cNvPicPr>
          <p:nvPr userDrawn="1"/>
        </p:nvPicPr>
        <p:blipFill>
          <a:blip r:embed="rId13" cstate="print"/>
          <a:srcRect/>
          <a:stretch>
            <a:fillRect/>
          </a:stretch>
        </p:blipFill>
        <p:spPr bwMode="auto">
          <a:xfrm>
            <a:off x="0" y="0"/>
            <a:ext cx="2922373" cy="1251901"/>
          </a:xfrm>
          <a:prstGeom prst="rect">
            <a:avLst/>
          </a:prstGeom>
          <a:noFill/>
        </p:spPr>
      </p:pic>
    </p:spTree>
    <p:extLst>
      <p:ext uri="{BB962C8B-B14F-4D97-AF65-F5344CB8AC3E}">
        <p14:creationId xmlns:p14="http://schemas.microsoft.com/office/powerpoint/2010/main" val="118578457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8" name="Gruppieren 7"/>
          <p:cNvGrpSpPr/>
          <p:nvPr userDrawn="1"/>
        </p:nvGrpSpPr>
        <p:grpSpPr>
          <a:xfrm>
            <a:off x="1266825" y="6482013"/>
            <a:ext cx="10925175" cy="399548"/>
            <a:chOff x="2922373" y="5640706"/>
            <a:chExt cx="9269627" cy="1240856"/>
          </a:xfrm>
        </p:grpSpPr>
        <p:sp>
          <p:nvSpPr>
            <p:cNvPr id="9" name="Rechteck 8"/>
            <p:cNvSpPr/>
            <p:nvPr userDrawn="1"/>
          </p:nvSpPr>
          <p:spPr>
            <a:xfrm>
              <a:off x="7400925" y="5640706"/>
              <a:ext cx="4791075" cy="1240856"/>
            </a:xfrm>
            <a:prstGeom prst="rect">
              <a:avLst/>
            </a:prstGeom>
            <a:solidFill>
              <a:srgbClr val="008993"/>
            </a:solidFill>
            <a:ln>
              <a:solidFill>
                <a:srgbClr val="008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10" name="Rechteck 9"/>
            <p:cNvSpPr/>
            <p:nvPr userDrawn="1"/>
          </p:nvSpPr>
          <p:spPr>
            <a:xfrm>
              <a:off x="2922373" y="5640706"/>
              <a:ext cx="4478552" cy="1240856"/>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grpSp>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5"/>
          <p:cNvPicPr>
            <a:picLocks noChangeAspect="1" noChangeArrowheads="1"/>
          </p:cNvPicPr>
          <p:nvPr userDrawn="1"/>
        </p:nvPicPr>
        <p:blipFill rotWithShape="1">
          <a:blip r:embed="rId14" cstate="print"/>
          <a:srcRect l="15319" r="40680" b="24068"/>
          <a:stretch/>
        </p:blipFill>
        <p:spPr bwMode="auto">
          <a:xfrm>
            <a:off x="12732" y="6260465"/>
            <a:ext cx="825468" cy="610234"/>
          </a:xfrm>
          <a:prstGeom prst="rect">
            <a:avLst/>
          </a:prstGeom>
          <a:noFill/>
        </p:spPr>
      </p:pic>
      <p:sp>
        <p:nvSpPr>
          <p:cNvPr id="5" name="Fußzeilenplatzhalter 4"/>
          <p:cNvSpPr>
            <a:spLocks noGrp="1"/>
          </p:cNvSpPr>
          <p:nvPr>
            <p:ph type="ftr" sz="quarter" idx="3"/>
          </p:nvPr>
        </p:nvSpPr>
        <p:spPr>
          <a:xfrm>
            <a:off x="2313707" y="6516707"/>
            <a:ext cx="3638550" cy="365125"/>
          </a:xfrm>
          <a:prstGeom prst="rect">
            <a:avLst/>
          </a:prstGeom>
        </p:spPr>
        <p:txBody>
          <a:bodyPr vert="horz" lIns="91440" tIns="45720" rIns="91440" bIns="45720" rtlCol="0" anchor="ctr"/>
          <a:lstStyle>
            <a:lvl1pPr algn="ctr">
              <a:defRPr sz="1200" b="0">
                <a:solidFill>
                  <a:schemeClr val="bg1"/>
                </a:solidFill>
                <a:latin typeface="Frutiger Next LT W1G" panose="020B0503040204020203" pitchFamily="34" charset="0"/>
              </a:defRPr>
            </a:lvl1pPr>
          </a:lstStyle>
          <a:p>
            <a:endParaRPr lang="de-DE" dirty="0"/>
          </a:p>
        </p:txBody>
      </p:sp>
      <p:sp>
        <p:nvSpPr>
          <p:cNvPr id="4" name="Datumsplatzhalter 3"/>
          <p:cNvSpPr>
            <a:spLocks noGrp="1"/>
          </p:cNvSpPr>
          <p:nvPr>
            <p:ph type="dt" sz="half" idx="2"/>
          </p:nvPr>
        </p:nvSpPr>
        <p:spPr>
          <a:xfrm>
            <a:off x="7731216" y="6584917"/>
            <a:ext cx="3762252" cy="365125"/>
          </a:xfrm>
          <a:prstGeom prst="rect">
            <a:avLst/>
          </a:prstGeom>
        </p:spPr>
        <p:txBody>
          <a:bodyPr vert="horz" lIns="91440" tIns="45720" rIns="91440" bIns="45720" rtlCol="0" anchor="ctr"/>
          <a:lstStyle>
            <a:lvl1pPr algn="l">
              <a:defRPr sz="1200">
                <a:solidFill>
                  <a:schemeClr val="bg1"/>
                </a:solidFill>
              </a:defRPr>
            </a:lvl1pPr>
          </a:lstStyle>
          <a:p>
            <a:endParaRPr lang="de-DE" i="1" dirty="0"/>
          </a:p>
        </p:txBody>
      </p:sp>
      <p:sp>
        <p:nvSpPr>
          <p:cNvPr id="11" name="Textfeld 10"/>
          <p:cNvSpPr txBox="1"/>
          <p:nvPr userDrawn="1"/>
        </p:nvSpPr>
        <p:spPr>
          <a:xfrm>
            <a:off x="2409475" y="6545380"/>
            <a:ext cx="472875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smtClean="0">
                <a:solidFill>
                  <a:schemeClr val="bg1"/>
                </a:solidFill>
              </a:rPr>
              <a:t>Dominique</a:t>
            </a:r>
            <a:r>
              <a:rPr lang="de-DE" sz="1400" baseline="0" dirty="0" smtClean="0">
                <a:solidFill>
                  <a:schemeClr val="bg1"/>
                </a:solidFill>
              </a:rPr>
              <a:t> Holland / Universität Regensburg</a:t>
            </a:r>
            <a:endParaRPr lang="de-DE" sz="1400" dirty="0" smtClean="0">
              <a:solidFill>
                <a:schemeClr val="bg1"/>
              </a:solidFill>
            </a:endParaRPr>
          </a:p>
        </p:txBody>
      </p:sp>
      <p:sp>
        <p:nvSpPr>
          <p:cNvPr id="12" name="Textfeld 11"/>
          <p:cNvSpPr txBox="1"/>
          <p:nvPr userDrawn="1"/>
        </p:nvSpPr>
        <p:spPr>
          <a:xfrm>
            <a:off x="7731216" y="6550223"/>
            <a:ext cx="4728754" cy="307777"/>
          </a:xfrm>
          <a:prstGeom prst="rect">
            <a:avLst/>
          </a:prstGeom>
          <a:noFill/>
        </p:spPr>
        <p:txBody>
          <a:bodyPr wrap="square" rtlCol="0">
            <a:spAutoFit/>
          </a:bodyPr>
          <a:lstStyle/>
          <a:p>
            <a:r>
              <a:rPr lang="de-DE" sz="1400" dirty="0" smtClean="0">
                <a:solidFill>
                  <a:schemeClr val="bg1"/>
                </a:solidFill>
              </a:rPr>
              <a:t>BNE-Seminar / </a:t>
            </a:r>
            <a:r>
              <a:rPr lang="de-DE" sz="1400" dirty="0" err="1" smtClean="0">
                <a:solidFill>
                  <a:schemeClr val="bg1"/>
                </a:solidFill>
              </a:rPr>
              <a:t>SoSe</a:t>
            </a:r>
            <a:r>
              <a:rPr lang="de-DE" sz="1400" dirty="0" smtClean="0">
                <a:solidFill>
                  <a:schemeClr val="bg1"/>
                </a:solidFill>
              </a:rPr>
              <a:t> 2021</a:t>
            </a:r>
            <a:endParaRPr lang="de-DE" sz="1400" i="1" dirty="0">
              <a:solidFill>
                <a:schemeClr val="bg1"/>
              </a:solidFill>
            </a:endParaRPr>
          </a:p>
        </p:txBody>
      </p:sp>
      <p:sp>
        <p:nvSpPr>
          <p:cNvPr id="6" name="Rechteck 5"/>
          <p:cNvSpPr/>
          <p:nvPr userDrawn="1"/>
        </p:nvSpPr>
        <p:spPr>
          <a:xfrm>
            <a:off x="10336681" y="6545380"/>
            <a:ext cx="605487" cy="369332"/>
          </a:xfrm>
          <a:prstGeom prst="rect">
            <a:avLst/>
          </a:prstGeom>
        </p:spPr>
        <p:txBody>
          <a:bodyPr wrap="none">
            <a:spAutoFit/>
          </a:bodyPr>
          <a:lstStyle/>
          <a:p>
            <a:fld id="{BB4F4950-4C57-4D0E-82D3-38E0A5631423}" type="slidenum">
              <a:rPr lang="de-DE" sz="1800" baseline="0" smtClean="0">
                <a:solidFill>
                  <a:schemeClr val="bg1"/>
                </a:solidFill>
              </a:rPr>
              <a:pPr/>
              <a:t>‹Nr.›</a:t>
            </a:fld>
            <a:endParaRPr lang="de-DE" dirty="0"/>
          </a:p>
        </p:txBody>
      </p:sp>
    </p:spTree>
    <p:extLst>
      <p:ext uri="{BB962C8B-B14F-4D97-AF65-F5344CB8AC3E}">
        <p14:creationId xmlns:p14="http://schemas.microsoft.com/office/powerpoint/2010/main" val="34758933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3600" kern="1200">
          <a:solidFill>
            <a:schemeClr val="tx1"/>
          </a:solidFill>
          <a:latin typeface="Frutiger Next LT W1G" panose="020B050304020402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utiger Next LT W1G" panose="020B05030402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utiger Next LT W1G" panose="020B05030402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utiger Next LT W1G" panose="020B05030402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utiger Next LT W1G" panose="020B05030402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4.0/?ref=chooser-v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560388"/>
            <a:ext cx="9144000" cy="2387600"/>
          </a:xfrm>
        </p:spPr>
        <p:txBody>
          <a:bodyPr>
            <a:normAutofit/>
          </a:bodyPr>
          <a:lstStyle/>
          <a:p>
            <a:r>
              <a:rPr lang="de-DE" sz="4400" b="1" dirty="0" smtClean="0"/>
              <a:t>Bildung für nachhaltige Entwicklung kooperativ gestalten</a:t>
            </a:r>
            <a:endParaRPr lang="de-DE" sz="4400" b="1" dirty="0"/>
          </a:p>
        </p:txBody>
      </p:sp>
      <p:sp>
        <p:nvSpPr>
          <p:cNvPr id="3" name="Untertitel 2"/>
          <p:cNvSpPr>
            <a:spLocks noGrp="1"/>
          </p:cNvSpPr>
          <p:nvPr>
            <p:ph type="subTitle" idx="1"/>
          </p:nvPr>
        </p:nvSpPr>
        <p:spPr>
          <a:xfrm>
            <a:off x="1524000" y="3287713"/>
            <a:ext cx="9144000" cy="931862"/>
          </a:xfrm>
        </p:spPr>
        <p:txBody>
          <a:bodyPr>
            <a:normAutofit/>
          </a:bodyPr>
          <a:lstStyle/>
          <a:p>
            <a:r>
              <a:rPr lang="de-DE" sz="2800" dirty="0" smtClean="0"/>
              <a:t>Planung, Durchführung und Reflexion von Unterricht</a:t>
            </a:r>
          </a:p>
          <a:p>
            <a:endParaRPr lang="de-DE" b="1" dirty="0" smtClean="0"/>
          </a:p>
        </p:txBody>
      </p:sp>
      <p:sp>
        <p:nvSpPr>
          <p:cNvPr id="4" name="Textfeld 3"/>
          <p:cNvSpPr txBox="1"/>
          <p:nvPr/>
        </p:nvSpPr>
        <p:spPr>
          <a:xfrm>
            <a:off x="3685307" y="4054104"/>
            <a:ext cx="4659514" cy="1015663"/>
          </a:xfrm>
          <a:prstGeom prst="rect">
            <a:avLst/>
          </a:prstGeom>
          <a:noFill/>
        </p:spPr>
        <p:txBody>
          <a:bodyPr wrap="square" rtlCol="0">
            <a:spAutoFit/>
          </a:bodyPr>
          <a:lstStyle/>
          <a:p>
            <a:pPr algn="ctr"/>
            <a:r>
              <a:rPr lang="de-DE" sz="2400" dirty="0" smtClean="0"/>
              <a:t>Dominique Holland</a:t>
            </a:r>
          </a:p>
          <a:p>
            <a:pPr algn="ctr"/>
            <a:r>
              <a:rPr lang="de-DE" dirty="0"/>
              <a:t>Universität </a:t>
            </a:r>
            <a:r>
              <a:rPr lang="de-DE" dirty="0" smtClean="0"/>
              <a:t>Regensburg / Didaktik der Physik </a:t>
            </a:r>
            <a:endParaRPr lang="de-DE" dirty="0"/>
          </a:p>
          <a:p>
            <a:endParaRPr lang="de-DE" dirty="0"/>
          </a:p>
        </p:txBody>
      </p:sp>
      <p:sp>
        <p:nvSpPr>
          <p:cNvPr id="5" name="Textfeld 4"/>
          <p:cNvSpPr txBox="1"/>
          <p:nvPr/>
        </p:nvSpPr>
        <p:spPr>
          <a:xfrm>
            <a:off x="2978544" y="5325691"/>
            <a:ext cx="6234912" cy="369332"/>
          </a:xfrm>
          <a:prstGeom prst="rect">
            <a:avLst/>
          </a:prstGeom>
          <a:noFill/>
        </p:spPr>
        <p:txBody>
          <a:bodyPr wrap="none" rtlCol="0">
            <a:spAutoFit/>
          </a:bodyPr>
          <a:lstStyle/>
          <a:p>
            <a:r>
              <a:rPr lang="en-US" dirty="0" smtClean="0"/>
              <a:t>© </a:t>
            </a:r>
            <a:r>
              <a:rPr lang="en-US" dirty="0"/>
              <a:t>2022 by Dominique Holland is licensed under </a:t>
            </a:r>
            <a:r>
              <a:rPr lang="en-US" dirty="0">
                <a:hlinkClick r:id="rId3"/>
              </a:rPr>
              <a:t>CC BY-NC 4.0 </a:t>
            </a:r>
            <a:endParaRPr lang="de-DE" dirty="0"/>
          </a:p>
        </p:txBody>
      </p:sp>
    </p:spTree>
    <p:extLst>
      <p:ext uri="{BB962C8B-B14F-4D97-AF65-F5344CB8AC3E}">
        <p14:creationId xmlns:p14="http://schemas.microsoft.com/office/powerpoint/2010/main" val="8871073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39240"/>
          </a:xfrm>
        </p:spPr>
        <p:txBody>
          <a:bodyPr/>
          <a:lstStyle/>
          <a:p>
            <a:r>
              <a:rPr lang="de-DE" dirty="0" smtClean="0">
                <a:solidFill>
                  <a:srgbClr val="008993"/>
                </a:solidFill>
              </a:rPr>
              <a:t>Bewertungskompetenz bei BNE</a:t>
            </a:r>
            <a:endParaRPr lang="de-DE" dirty="0">
              <a:solidFill>
                <a:srgbClr val="008993"/>
              </a:solidFill>
            </a:endParaRPr>
          </a:p>
        </p:txBody>
      </p:sp>
      <p:sp>
        <p:nvSpPr>
          <p:cNvPr id="3" name="Inhaltsplatzhalter 2"/>
          <p:cNvSpPr>
            <a:spLocks noGrp="1"/>
          </p:cNvSpPr>
          <p:nvPr>
            <p:ph idx="1"/>
          </p:nvPr>
        </p:nvSpPr>
        <p:spPr>
          <a:xfrm>
            <a:off x="838200" y="3536576"/>
            <a:ext cx="10515600" cy="2944907"/>
          </a:xfrm>
        </p:spPr>
        <p:txBody>
          <a:bodyPr>
            <a:normAutofit/>
          </a:bodyPr>
          <a:lstStyle/>
          <a:p>
            <a:r>
              <a:rPr lang="de-DE" sz="2400" dirty="0" smtClean="0"/>
              <a:t>Globale </a:t>
            </a:r>
            <a:r>
              <a:rPr lang="de-DE" sz="2400" dirty="0"/>
              <a:t>Probleme </a:t>
            </a:r>
            <a:r>
              <a:rPr lang="de-DE" sz="2400" dirty="0" smtClean="0"/>
              <a:t>bedingen kulturell </a:t>
            </a:r>
            <a:r>
              <a:rPr lang="de-DE" sz="2400" dirty="0"/>
              <a:t>bedingte Wertorientierungen </a:t>
            </a:r>
            <a:r>
              <a:rPr lang="de-DE" sz="2400" dirty="0" smtClean="0"/>
              <a:t>und somit die </a:t>
            </a:r>
            <a:r>
              <a:rPr lang="de-DE" sz="2400" dirty="0"/>
              <a:t>Toleranz gegenüber </a:t>
            </a:r>
            <a:r>
              <a:rPr lang="de-DE" sz="2400" dirty="0" smtClean="0"/>
              <a:t>Werten </a:t>
            </a:r>
            <a:r>
              <a:rPr lang="de-DE" sz="2400" dirty="0"/>
              <a:t>anderer Kulturen. </a:t>
            </a:r>
            <a:endParaRPr lang="de-DE" sz="2400" dirty="0" smtClean="0">
              <a:solidFill>
                <a:schemeClr val="bg1">
                  <a:lumMod val="50000"/>
                </a:schemeClr>
              </a:solidFill>
            </a:endParaRPr>
          </a:p>
          <a:p>
            <a:endParaRPr lang="de-DE" sz="2400" dirty="0"/>
          </a:p>
          <a:p>
            <a:r>
              <a:rPr lang="de-DE" sz="2400" dirty="0" smtClean="0"/>
              <a:t>„Bewertungskompetenz </a:t>
            </a:r>
            <a:r>
              <a:rPr lang="de-DE" sz="2400" dirty="0"/>
              <a:t>bedeutet auch, dass das Leitbild der nachhaltigen Entwicklung, sein universaler Anspruch sowie normative Zuschreibungen hinterfragt, individuell interpretiert und weiterentwickelt werden können</a:t>
            </a:r>
            <a:r>
              <a:rPr lang="de-DE" sz="2400" dirty="0" smtClean="0"/>
              <a:t>.“ </a:t>
            </a:r>
            <a:endParaRPr lang="de-DE" sz="2400" dirty="0"/>
          </a:p>
        </p:txBody>
      </p:sp>
      <p:sp>
        <p:nvSpPr>
          <p:cNvPr id="4" name="Textfeld 3"/>
          <p:cNvSpPr txBox="1"/>
          <p:nvPr/>
        </p:nvSpPr>
        <p:spPr>
          <a:xfrm>
            <a:off x="9314330" y="5838409"/>
            <a:ext cx="2949388" cy="338554"/>
          </a:xfrm>
          <a:prstGeom prst="rect">
            <a:avLst/>
          </a:prstGeom>
          <a:noFill/>
        </p:spPr>
        <p:txBody>
          <a:bodyPr wrap="square" rtlCol="0">
            <a:spAutoFit/>
          </a:bodyPr>
          <a:lstStyle/>
          <a:p>
            <a:r>
              <a:rPr lang="de-DE" sz="1600" dirty="0" smtClean="0">
                <a:solidFill>
                  <a:schemeClr val="bg1">
                    <a:lumMod val="50000"/>
                  </a:schemeClr>
                </a:solidFill>
                <a:latin typeface="Frutiger Next LT W1G" panose="020B0503040204020203" pitchFamily="34" charset="0"/>
              </a:rPr>
              <a:t>(Schreiber/Siege </a:t>
            </a:r>
            <a:r>
              <a:rPr lang="de-DE" sz="1600" dirty="0">
                <a:solidFill>
                  <a:schemeClr val="bg1">
                    <a:lumMod val="50000"/>
                  </a:schemeClr>
                </a:solidFill>
                <a:latin typeface="Frutiger Next LT W1G" panose="020B0503040204020203" pitchFamily="34" charset="0"/>
              </a:rPr>
              <a:t>(2016), S. 92</a:t>
            </a:r>
            <a:r>
              <a:rPr lang="de-DE" sz="1600" dirty="0" smtClean="0">
                <a:solidFill>
                  <a:schemeClr val="bg1">
                    <a:lumMod val="50000"/>
                  </a:schemeClr>
                </a:solidFill>
                <a:latin typeface="Frutiger Next LT W1G" panose="020B0503040204020203" pitchFamily="34" charset="0"/>
              </a:rPr>
              <a:t>)</a:t>
            </a:r>
            <a:endParaRPr lang="de-DE" sz="1600" dirty="0">
              <a:solidFill>
                <a:schemeClr val="bg1">
                  <a:lumMod val="50000"/>
                </a:schemeClr>
              </a:solidFill>
              <a:latin typeface="Frutiger Next LT W1G" panose="020B0503040204020203" pitchFamily="34" charset="0"/>
            </a:endParaRPr>
          </a:p>
        </p:txBody>
      </p:sp>
      <p:sp>
        <p:nvSpPr>
          <p:cNvPr id="5" name="Textfeld 4"/>
          <p:cNvSpPr txBox="1"/>
          <p:nvPr/>
        </p:nvSpPr>
        <p:spPr>
          <a:xfrm>
            <a:off x="8377518" y="2934627"/>
            <a:ext cx="3590364" cy="369332"/>
          </a:xfrm>
          <a:prstGeom prst="rect">
            <a:avLst/>
          </a:prstGeom>
          <a:noFill/>
        </p:spPr>
        <p:txBody>
          <a:bodyPr wrap="square" rtlCol="0">
            <a:spAutoFit/>
          </a:bodyPr>
          <a:lstStyle/>
          <a:p>
            <a:r>
              <a:rPr lang="de-DE" dirty="0">
                <a:solidFill>
                  <a:schemeClr val="bg1">
                    <a:lumMod val="50000"/>
                  </a:schemeClr>
                </a:solidFill>
              </a:rPr>
              <a:t>(Rost/</a:t>
            </a:r>
            <a:r>
              <a:rPr lang="de-DE" dirty="0" err="1">
                <a:solidFill>
                  <a:schemeClr val="bg1">
                    <a:lumMod val="50000"/>
                  </a:schemeClr>
                </a:solidFill>
              </a:rPr>
              <a:t>Lauströer</a:t>
            </a:r>
            <a:r>
              <a:rPr lang="de-DE" dirty="0">
                <a:solidFill>
                  <a:schemeClr val="bg1">
                    <a:lumMod val="50000"/>
                  </a:schemeClr>
                </a:solidFill>
              </a:rPr>
              <a:t>/</a:t>
            </a:r>
            <a:r>
              <a:rPr lang="de-DE" dirty="0" err="1">
                <a:solidFill>
                  <a:schemeClr val="bg1">
                    <a:lumMod val="50000"/>
                  </a:schemeClr>
                </a:solidFill>
              </a:rPr>
              <a:t>Raack</a:t>
            </a:r>
            <a:r>
              <a:rPr lang="de-DE" dirty="0">
                <a:solidFill>
                  <a:schemeClr val="bg1">
                    <a:lumMod val="50000"/>
                  </a:schemeClr>
                </a:solidFill>
              </a:rPr>
              <a:t> </a:t>
            </a:r>
            <a:r>
              <a:rPr lang="de-DE" dirty="0" smtClean="0">
                <a:solidFill>
                  <a:schemeClr val="bg1">
                    <a:lumMod val="50000"/>
                  </a:schemeClr>
                </a:solidFill>
              </a:rPr>
              <a:t>(2003), </a:t>
            </a:r>
            <a:r>
              <a:rPr lang="de-DE" dirty="0">
                <a:solidFill>
                  <a:schemeClr val="bg1">
                    <a:lumMod val="50000"/>
                  </a:schemeClr>
                </a:solidFill>
              </a:rPr>
              <a:t>S. 13</a:t>
            </a:r>
            <a:r>
              <a:rPr lang="de-DE" dirty="0" smtClean="0">
                <a:solidFill>
                  <a:schemeClr val="bg1">
                    <a:lumMod val="50000"/>
                  </a:schemeClr>
                </a:solidFill>
              </a:rPr>
              <a:t>)</a:t>
            </a:r>
            <a:endParaRPr lang="de-DE" dirty="0">
              <a:solidFill>
                <a:schemeClr val="bg1">
                  <a:lumMod val="50000"/>
                </a:schemeClr>
              </a:solidFill>
            </a:endParaRPr>
          </a:p>
        </p:txBody>
      </p:sp>
      <p:sp>
        <p:nvSpPr>
          <p:cNvPr id="6" name="Textfeld 5"/>
          <p:cNvSpPr txBox="1"/>
          <p:nvPr/>
        </p:nvSpPr>
        <p:spPr>
          <a:xfrm>
            <a:off x="9139518" y="4097138"/>
            <a:ext cx="3052482" cy="369332"/>
          </a:xfrm>
          <a:prstGeom prst="rect">
            <a:avLst/>
          </a:prstGeom>
          <a:noFill/>
        </p:spPr>
        <p:txBody>
          <a:bodyPr wrap="square" rtlCol="0">
            <a:spAutoFit/>
          </a:bodyPr>
          <a:lstStyle/>
          <a:p>
            <a:r>
              <a:rPr lang="de-DE" dirty="0" smtClean="0">
                <a:solidFill>
                  <a:schemeClr val="bg1">
                    <a:lumMod val="50000"/>
                  </a:schemeClr>
                </a:solidFill>
              </a:rPr>
              <a:t>(</a:t>
            </a:r>
            <a:r>
              <a:rPr lang="de-DE" dirty="0" err="1" smtClean="0">
                <a:solidFill>
                  <a:schemeClr val="bg1">
                    <a:lumMod val="50000"/>
                  </a:schemeClr>
                </a:solidFill>
              </a:rPr>
              <a:t>Lauströer</a:t>
            </a:r>
            <a:r>
              <a:rPr lang="de-DE" dirty="0">
                <a:solidFill>
                  <a:schemeClr val="bg1">
                    <a:lumMod val="50000"/>
                  </a:schemeClr>
                </a:solidFill>
              </a:rPr>
              <a:t>, Rost (2008), S. 91)</a:t>
            </a:r>
            <a:endParaRPr lang="de-DE" dirty="0"/>
          </a:p>
        </p:txBody>
      </p:sp>
      <p:sp>
        <p:nvSpPr>
          <p:cNvPr id="7" name="Rechteck 6"/>
          <p:cNvSpPr/>
          <p:nvPr/>
        </p:nvSpPr>
        <p:spPr>
          <a:xfrm>
            <a:off x="838200" y="1362241"/>
            <a:ext cx="11049000" cy="1604792"/>
          </a:xfrm>
          <a:prstGeom prst="rect">
            <a:avLst/>
          </a:prstGeom>
          <a:solidFill>
            <a:srgbClr val="008993"/>
          </a:solidFill>
          <a:ln>
            <a:solidFill>
              <a:srgbClr val="008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400" i="1" dirty="0">
                <a:solidFill>
                  <a:schemeClr val="bg1"/>
                </a:solidFill>
                <a:latin typeface="Frutiger Next LT W1G" panose="020B0503040204020203" pitchFamily="34" charset="0"/>
              </a:rPr>
              <a:t>Bewertungskompetenz</a:t>
            </a:r>
            <a:r>
              <a:rPr lang="de-DE" sz="2400" dirty="0">
                <a:latin typeface="Frutiger Next LT W1G" panose="020B0503040204020203" pitchFamily="34" charset="0"/>
              </a:rPr>
              <a:t> beschreibt die Fähigkeit und Bereitschaft „die Abhängigkeit menschlichen Handelns von subjektiven Wertmaßstäben zu erkennen und eigene Wertvorstellungen bei komplexen Entscheidungen zu berücksichtigen.“ 	</a:t>
            </a:r>
          </a:p>
        </p:txBody>
      </p:sp>
    </p:spTree>
    <p:extLst>
      <p:ext uri="{BB962C8B-B14F-4D97-AF65-F5344CB8AC3E}">
        <p14:creationId xmlns:p14="http://schemas.microsoft.com/office/powerpoint/2010/main" val="36772520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Perspektiven der Bewertungskompetenz</a:t>
            </a:r>
            <a:endParaRPr lang="de-DE" dirty="0">
              <a:solidFill>
                <a:srgbClr val="008993"/>
              </a:solidFill>
            </a:endParaRPr>
          </a:p>
        </p:txBody>
      </p:sp>
      <p:sp>
        <p:nvSpPr>
          <p:cNvPr id="3" name="Inhaltsplatzhalter 2"/>
          <p:cNvSpPr>
            <a:spLocks noGrp="1"/>
          </p:cNvSpPr>
          <p:nvPr>
            <p:ph idx="1"/>
          </p:nvPr>
        </p:nvSpPr>
        <p:spPr/>
        <p:txBody>
          <a:bodyPr>
            <a:normAutofit/>
          </a:bodyPr>
          <a:lstStyle/>
          <a:p>
            <a:r>
              <a:rPr lang="de-DE" dirty="0"/>
              <a:t>Die </a:t>
            </a:r>
            <a:r>
              <a:rPr lang="de-DE" dirty="0">
                <a:solidFill>
                  <a:srgbClr val="008993"/>
                </a:solidFill>
              </a:rPr>
              <a:t>pragmatisch-zweckrationale </a:t>
            </a:r>
            <a:r>
              <a:rPr lang="de-DE" dirty="0" smtClean="0"/>
              <a:t>Bewertungsperspektive</a:t>
            </a:r>
          </a:p>
          <a:p>
            <a:pPr lvl="1"/>
            <a:r>
              <a:rPr lang="de-DE" dirty="0" smtClean="0"/>
              <a:t>Leitfragen: Was soll ich tun? Welche Entscheidung ist zweck-rational?</a:t>
            </a:r>
          </a:p>
          <a:p>
            <a:pPr lvl="1"/>
            <a:endParaRPr lang="de-DE" dirty="0" smtClean="0"/>
          </a:p>
          <a:p>
            <a:r>
              <a:rPr lang="de-DE" dirty="0" smtClean="0"/>
              <a:t>Die </a:t>
            </a:r>
            <a:r>
              <a:rPr lang="de-DE" dirty="0" smtClean="0">
                <a:solidFill>
                  <a:srgbClr val="008993"/>
                </a:solidFill>
              </a:rPr>
              <a:t>ethische</a:t>
            </a:r>
            <a:r>
              <a:rPr lang="de-DE" dirty="0" smtClean="0"/>
              <a:t> Bewertungsperspektive: </a:t>
            </a:r>
          </a:p>
          <a:p>
            <a:pPr lvl="1"/>
            <a:r>
              <a:rPr lang="de-DE" dirty="0" smtClean="0"/>
              <a:t>Leitfragen: Was macht mich langfristig glücklich? Wie will ich leben?</a:t>
            </a:r>
          </a:p>
          <a:p>
            <a:pPr lvl="1"/>
            <a:endParaRPr lang="de-DE" dirty="0" smtClean="0"/>
          </a:p>
          <a:p>
            <a:r>
              <a:rPr lang="de-DE" dirty="0" smtClean="0"/>
              <a:t>Die </a:t>
            </a:r>
            <a:r>
              <a:rPr lang="de-DE" dirty="0" smtClean="0">
                <a:solidFill>
                  <a:srgbClr val="008993"/>
                </a:solidFill>
              </a:rPr>
              <a:t>moralische</a:t>
            </a:r>
            <a:r>
              <a:rPr lang="de-DE" dirty="0" smtClean="0"/>
              <a:t> Bewertungsperspektive</a:t>
            </a:r>
          </a:p>
          <a:p>
            <a:pPr lvl="1"/>
            <a:r>
              <a:rPr lang="de-DE" dirty="0" smtClean="0"/>
              <a:t>Leitfragen: Wie beeinflussen meine Handlungen, die Interessen von anderen? Was ist eine gerechte und akzeptable Lösung für möglichst alle Betroffenen?</a:t>
            </a:r>
          </a:p>
        </p:txBody>
      </p:sp>
      <p:sp>
        <p:nvSpPr>
          <p:cNvPr id="4" name="Textfeld 3"/>
          <p:cNvSpPr txBox="1"/>
          <p:nvPr/>
        </p:nvSpPr>
        <p:spPr>
          <a:xfrm>
            <a:off x="7557247" y="5807631"/>
            <a:ext cx="4397188" cy="369332"/>
          </a:xfrm>
          <a:prstGeom prst="rect">
            <a:avLst/>
          </a:prstGeom>
          <a:noFill/>
        </p:spPr>
        <p:txBody>
          <a:bodyPr wrap="square" rtlCol="0">
            <a:spAutoFit/>
          </a:bodyPr>
          <a:lstStyle/>
          <a:p>
            <a:r>
              <a:rPr lang="de-DE" dirty="0" smtClean="0">
                <a:solidFill>
                  <a:schemeClr val="bg1">
                    <a:lumMod val="50000"/>
                  </a:schemeClr>
                </a:solidFill>
                <a:latin typeface="Frutiger Next LT W1G" panose="020B0503040204020203" pitchFamily="34" charset="0"/>
              </a:rPr>
              <a:t>(Quelle: Gebhard, </a:t>
            </a:r>
            <a:r>
              <a:rPr lang="de-DE" dirty="0" err="1" smtClean="0">
                <a:solidFill>
                  <a:schemeClr val="bg1">
                    <a:lumMod val="50000"/>
                  </a:schemeClr>
                </a:solidFill>
                <a:latin typeface="Frutiger Next LT W1G" panose="020B0503040204020203" pitchFamily="34" charset="0"/>
              </a:rPr>
              <a:t>Hötteke</a:t>
            </a:r>
            <a:r>
              <a:rPr lang="de-DE" dirty="0" smtClean="0">
                <a:solidFill>
                  <a:schemeClr val="bg1">
                    <a:lumMod val="50000"/>
                  </a:schemeClr>
                </a:solidFill>
                <a:latin typeface="Frutiger Next LT W1G" panose="020B0503040204020203" pitchFamily="34" charset="0"/>
              </a:rPr>
              <a:t> (2017), S. 69-71)</a:t>
            </a:r>
            <a:endParaRPr lang="de-DE" dirty="0">
              <a:solidFill>
                <a:schemeClr val="bg1">
                  <a:lumMod val="50000"/>
                </a:schemeClr>
              </a:solidFill>
              <a:latin typeface="Frutiger Next LT W1G" panose="020B0503040204020203" pitchFamily="34" charset="0"/>
            </a:endParaRPr>
          </a:p>
        </p:txBody>
      </p:sp>
    </p:spTree>
    <p:extLst>
      <p:ext uri="{BB962C8B-B14F-4D97-AF65-F5344CB8AC3E}">
        <p14:creationId xmlns:p14="http://schemas.microsoft.com/office/powerpoint/2010/main" val="4188936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454" y="814489"/>
            <a:ext cx="11707091" cy="5388600"/>
          </a:xfrm>
        </p:spPr>
      </p:pic>
      <p:sp>
        <p:nvSpPr>
          <p:cNvPr id="2" name="Titel 1"/>
          <p:cNvSpPr>
            <a:spLocks noGrp="1"/>
          </p:cNvSpPr>
          <p:nvPr>
            <p:ph type="title"/>
          </p:nvPr>
        </p:nvSpPr>
        <p:spPr>
          <a:xfrm>
            <a:off x="838200" y="365126"/>
            <a:ext cx="10515600" cy="627652"/>
          </a:xfrm>
        </p:spPr>
        <p:txBody>
          <a:bodyPr>
            <a:normAutofit fontScale="90000"/>
          </a:bodyPr>
          <a:lstStyle/>
          <a:p>
            <a:r>
              <a:rPr lang="de-DE" sz="2800" dirty="0" smtClean="0">
                <a:solidFill>
                  <a:srgbClr val="009999"/>
                </a:solidFill>
              </a:rPr>
              <a:t>Darstellung des Kompetenzbereichs „Bewerten“ in den Bildungsstandards der Fächer</a:t>
            </a:r>
            <a:endParaRPr lang="de-DE" sz="2800" dirty="0">
              <a:solidFill>
                <a:srgbClr val="009999"/>
              </a:solidFill>
            </a:endParaRPr>
          </a:p>
        </p:txBody>
      </p:sp>
    </p:spTree>
    <p:extLst>
      <p:ext uri="{BB962C8B-B14F-4D97-AF65-F5344CB8AC3E}">
        <p14:creationId xmlns:p14="http://schemas.microsoft.com/office/powerpoint/2010/main" val="348000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339210"/>
          </a:xfrm>
        </p:spPr>
        <p:txBody>
          <a:bodyPr>
            <a:normAutofit fontScale="90000"/>
          </a:bodyPr>
          <a:lstStyle/>
          <a:p>
            <a:r>
              <a:rPr lang="de-DE" dirty="0" smtClean="0">
                <a:solidFill>
                  <a:srgbClr val="008993"/>
                </a:solidFill>
              </a:rPr>
              <a:t>Literatur</a:t>
            </a:r>
            <a:endParaRPr lang="de-DE" dirty="0">
              <a:solidFill>
                <a:srgbClr val="008993"/>
              </a:solidFill>
            </a:endParaRPr>
          </a:p>
        </p:txBody>
      </p:sp>
      <p:sp>
        <p:nvSpPr>
          <p:cNvPr id="4" name="Inhaltsplatzhalter 2"/>
          <p:cNvSpPr txBox="1">
            <a:spLocks/>
          </p:cNvSpPr>
          <p:nvPr/>
        </p:nvSpPr>
        <p:spPr>
          <a:xfrm>
            <a:off x="947928" y="5654999"/>
            <a:ext cx="10515600" cy="526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utiger Next LT W1G" panose="020B05030402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utiger Next LT W1G" panose="020B05030402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utiger Next LT W1G" panose="020B05030402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utiger Next LT W1G" panose="020B05030402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6" name="Inhaltsplatzhalter 2"/>
          <p:cNvSpPr txBox="1">
            <a:spLocks/>
          </p:cNvSpPr>
          <p:nvPr/>
        </p:nvSpPr>
        <p:spPr>
          <a:xfrm>
            <a:off x="990599" y="1174834"/>
            <a:ext cx="10544365" cy="22176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utiger Next LT W1G" panose="020B05030402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utiger Next LT W1G" panose="020B05030402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utiger Next LT W1G" panose="020B05030402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utiger Next LT W1G" panose="020B05030402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smtClean="0"/>
          </a:p>
          <a:p>
            <a:endParaRPr lang="de-DE" dirty="0">
              <a:solidFill>
                <a:schemeClr val="bg1">
                  <a:lumMod val="50000"/>
                </a:schemeClr>
              </a:solidFill>
            </a:endParaRPr>
          </a:p>
        </p:txBody>
      </p:sp>
      <p:sp>
        <p:nvSpPr>
          <p:cNvPr id="7" name="Inhaltsplatzhalter 6"/>
          <p:cNvSpPr>
            <a:spLocks noGrp="1"/>
          </p:cNvSpPr>
          <p:nvPr>
            <p:ph idx="1"/>
          </p:nvPr>
        </p:nvSpPr>
        <p:spPr>
          <a:xfrm>
            <a:off x="838200" y="1303661"/>
            <a:ext cx="10515600" cy="4351338"/>
          </a:xfrm>
        </p:spPr>
        <p:txBody>
          <a:bodyPr>
            <a:normAutofit fontScale="62500" lnSpcReduction="20000"/>
          </a:bodyPr>
          <a:lstStyle/>
          <a:p>
            <a:r>
              <a:rPr lang="de-DE" dirty="0" err="1"/>
              <a:t>Eilks</a:t>
            </a:r>
            <a:r>
              <a:rPr lang="de-DE" dirty="0"/>
              <a:t>, Ingo (</a:t>
            </a:r>
            <a:r>
              <a:rPr lang="de-DE" dirty="0" err="1"/>
              <a:t>Hg</a:t>
            </a:r>
            <a:r>
              <a:rPr lang="de-DE" dirty="0"/>
              <a:t>.): Der Klimawandel vor Gericht. Materialien für den Fach- und Projektunterricht. Hallbergmoos 2011</a:t>
            </a:r>
            <a:r>
              <a:rPr lang="de-DE" dirty="0" smtClean="0"/>
              <a:t>.</a:t>
            </a:r>
          </a:p>
          <a:p>
            <a:r>
              <a:rPr lang="de-DE" dirty="0"/>
              <a:t>Gebhard, Ulrich; </a:t>
            </a:r>
            <a:r>
              <a:rPr lang="de-DE" dirty="0" err="1"/>
              <a:t>Höttecke</a:t>
            </a:r>
            <a:r>
              <a:rPr lang="de-DE" dirty="0"/>
              <a:t>, Dietmar; Rehm, Markus (2017): Pädagogik der Naturwissenschaften. Ein Studienbuch. Wiesbaden: Springer VS (Lehrbuch). Online verfügbar unter http://dx.doi.org/10.1007/978-3-531-19546-9.</a:t>
            </a:r>
          </a:p>
          <a:p>
            <a:r>
              <a:rPr lang="de-DE" dirty="0"/>
              <a:t>Kreis, Annelies; Staub, Fritz: Kollegiales Unterrichtscoaching. Das Instrument zur praxissituierten Unterrichtsentwicklung. Köln 2017.</a:t>
            </a:r>
          </a:p>
          <a:p>
            <a:r>
              <a:rPr lang="de-DE" dirty="0" err="1"/>
              <a:t>Lauströer</a:t>
            </a:r>
            <a:r>
              <a:rPr lang="de-DE" dirty="0"/>
              <a:t>, Andrea; Rost, Jürgen (2008): Operationalisierung und Messung von Bewertungskompetenz. In: Inka Bormann und Gerhard de Haan (</a:t>
            </a:r>
            <a:r>
              <a:rPr lang="de-DE" dirty="0" err="1"/>
              <a:t>Hg</a:t>
            </a:r>
            <a:r>
              <a:rPr lang="de-DE" dirty="0"/>
              <a:t>.): Kompetenzen der Bildung für nachhaltige Entwicklung. Operationalisierung, Messung, Rahmenbedingungen, Befunde. Wiesbaden: VS Verlag für Sozialwissenschaften | GWV Fachverlage GmbH Wiesbaden, S. 89–102.</a:t>
            </a:r>
          </a:p>
          <a:p>
            <a:r>
              <a:rPr lang="de-DE" dirty="0"/>
              <a:t>Schreiber, Jörg-Robert; Siege, Hannes (</a:t>
            </a:r>
            <a:r>
              <a:rPr lang="de-DE" dirty="0" err="1"/>
              <a:t>Hg</a:t>
            </a:r>
            <a:r>
              <a:rPr lang="de-DE" dirty="0"/>
              <a:t>.) (2016): Orientierungsrahmen für den Lernbereich globale Entwicklung im Rahmen einer Bildung für nachhaltige Entwicklung. Ein Beitrag zum Weltaktionsprogramm "Bildung für nachhaltige Entwicklung" : Ergebnis des gemeinsamen Projekts der Kultusministerkonferenz (KMK) und des Bundesministeriums für Wirtschaftliche Zusammenarbeit und Entwicklung (BMZ), 2004-2015, Bonn. Ständige Konferenz der Kultusminister der Länder in der Bundesrepublik Deutschland; Deutschland. 2. aktualisierte und erweiterte Auflage. Berlin: Cornelsen.</a:t>
            </a:r>
            <a:endParaRPr lang="de-DE" sz="2000" dirty="0"/>
          </a:p>
          <a:p>
            <a:endParaRPr lang="de-DE" dirty="0"/>
          </a:p>
        </p:txBody>
      </p:sp>
    </p:spTree>
    <p:extLst>
      <p:ext uri="{BB962C8B-B14F-4D97-AF65-F5344CB8AC3E}">
        <p14:creationId xmlns:p14="http://schemas.microsoft.com/office/powerpoint/2010/main" val="2180157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947928" y="1922237"/>
            <a:ext cx="10515600" cy="756881"/>
          </a:xfrm>
        </p:spPr>
        <p:txBody>
          <a:bodyPr>
            <a:normAutofit/>
          </a:bodyPr>
          <a:lstStyle/>
          <a:p>
            <a:r>
              <a:rPr lang="de-DE" sz="2400" dirty="0" smtClean="0"/>
              <a:t>Alle Grafiken und Bilder sind von www.pixabay.com (zuletzt konsultiert am 21.02.19) entnommen und verfügen über eine CC0-Lizenz.</a:t>
            </a:r>
            <a:endParaRPr lang="de-DE" sz="2400" dirty="0"/>
          </a:p>
          <a:p>
            <a:endParaRPr lang="de-DE" dirty="0"/>
          </a:p>
          <a:p>
            <a:endParaRPr lang="de-DE" dirty="0">
              <a:solidFill>
                <a:schemeClr val="bg1">
                  <a:lumMod val="50000"/>
                </a:schemeClr>
              </a:solidFill>
            </a:endParaRPr>
          </a:p>
        </p:txBody>
      </p:sp>
      <p:sp>
        <p:nvSpPr>
          <p:cNvPr id="4" name="Inhaltsplatzhalter 2"/>
          <p:cNvSpPr txBox="1">
            <a:spLocks/>
          </p:cNvSpPr>
          <p:nvPr/>
        </p:nvSpPr>
        <p:spPr>
          <a:xfrm>
            <a:off x="947928" y="5654999"/>
            <a:ext cx="10515600" cy="526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utiger Next LT W1G" panose="020B05030402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utiger Next LT W1G" panose="020B05030402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utiger Next LT W1G" panose="020B05030402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utiger Next LT W1G" panose="020B05030402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5" name="Titel 1"/>
          <p:cNvSpPr txBox="1">
            <a:spLocks/>
          </p:cNvSpPr>
          <p:nvPr/>
        </p:nvSpPr>
        <p:spPr>
          <a:xfrm>
            <a:off x="838200" y="3596904"/>
            <a:ext cx="10696765" cy="450662"/>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3600" kern="1200">
                <a:solidFill>
                  <a:schemeClr val="tx1"/>
                </a:solidFill>
                <a:latin typeface="Frutiger Next LT W1G" panose="020B0503040204020203" pitchFamily="34" charset="0"/>
                <a:ea typeface="+mj-ea"/>
                <a:cs typeface="+mj-cs"/>
              </a:defRPr>
            </a:lvl1pPr>
          </a:lstStyle>
          <a:p>
            <a:endParaRPr lang="de-DE" sz="3200" dirty="0">
              <a:solidFill>
                <a:srgbClr val="008993"/>
              </a:solidFill>
            </a:endParaRPr>
          </a:p>
        </p:txBody>
      </p:sp>
      <p:sp>
        <p:nvSpPr>
          <p:cNvPr id="7" name="Titel 6"/>
          <p:cNvSpPr>
            <a:spLocks noGrp="1"/>
          </p:cNvSpPr>
          <p:nvPr>
            <p:ph type="title"/>
          </p:nvPr>
        </p:nvSpPr>
        <p:spPr/>
        <p:txBody>
          <a:bodyPr/>
          <a:lstStyle/>
          <a:p>
            <a:r>
              <a:rPr lang="de-DE" dirty="0">
                <a:solidFill>
                  <a:srgbClr val="008993"/>
                </a:solidFill>
              </a:rPr>
              <a:t>Bildquellen</a:t>
            </a:r>
            <a:endParaRPr lang="de-DE" dirty="0"/>
          </a:p>
        </p:txBody>
      </p:sp>
    </p:spTree>
    <p:extLst>
      <p:ext uri="{BB962C8B-B14F-4D97-AF65-F5344CB8AC3E}">
        <p14:creationId xmlns:p14="http://schemas.microsoft.com/office/powerpoint/2010/main" val="381403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3388" y="1371600"/>
            <a:ext cx="10515600" cy="2971800"/>
          </a:xfrm>
        </p:spPr>
        <p:txBody>
          <a:bodyPr>
            <a:normAutofit fontScale="90000"/>
          </a:bodyPr>
          <a:lstStyle/>
          <a:p>
            <a:pPr algn="ctr"/>
            <a:r>
              <a:rPr lang="de-DE" sz="5400" b="1" dirty="0" smtClean="0">
                <a:solidFill>
                  <a:srgbClr val="008993"/>
                </a:solidFill>
              </a:rPr>
              <a:t> </a:t>
            </a:r>
            <a:r>
              <a:rPr lang="de-DE" sz="5400" b="1" dirty="0" smtClean="0">
                <a:solidFill>
                  <a:srgbClr val="008993"/>
                </a:solidFill>
              </a:rPr>
              <a:t>Kurssitzung</a:t>
            </a:r>
            <a:r>
              <a:rPr lang="de-DE" sz="5400" dirty="0" smtClean="0">
                <a:solidFill>
                  <a:srgbClr val="008993"/>
                </a:solidFill>
              </a:rPr>
              <a:t/>
            </a:r>
            <a:br>
              <a:rPr lang="de-DE" sz="5400" dirty="0" smtClean="0">
                <a:solidFill>
                  <a:srgbClr val="008993"/>
                </a:solidFill>
              </a:rPr>
            </a:br>
            <a:r>
              <a:rPr lang="de-DE" sz="5400" dirty="0" smtClean="0">
                <a:solidFill>
                  <a:srgbClr val="008993"/>
                </a:solidFill>
              </a:rPr>
              <a:t/>
            </a:r>
            <a:br>
              <a:rPr lang="de-DE" sz="5400" dirty="0" smtClean="0">
                <a:solidFill>
                  <a:srgbClr val="008993"/>
                </a:solidFill>
              </a:rPr>
            </a:br>
            <a:r>
              <a:rPr lang="de-DE" sz="4000" dirty="0" smtClean="0"/>
              <a:t>BNE </a:t>
            </a:r>
            <a:r>
              <a:rPr lang="de-DE" sz="4000" dirty="0"/>
              <a:t>als normatives </a:t>
            </a:r>
            <a:r>
              <a:rPr lang="de-DE" sz="4000" dirty="0" smtClean="0"/>
              <a:t>Konzept: </a:t>
            </a:r>
            <a:br>
              <a:rPr lang="de-DE" sz="4000" dirty="0" smtClean="0"/>
            </a:br>
            <a:r>
              <a:rPr lang="de-DE" sz="4000" dirty="0" smtClean="0"/>
              <a:t>Wertereflexion </a:t>
            </a:r>
            <a:r>
              <a:rPr lang="de-DE" sz="4000" dirty="0"/>
              <a:t>&amp; Bewertungskompetenz</a:t>
            </a:r>
            <a:r>
              <a:rPr lang="de-DE" sz="5400" dirty="0" smtClean="0">
                <a:solidFill>
                  <a:srgbClr val="008993"/>
                </a:solidFill>
              </a:rPr>
              <a:t/>
            </a:r>
            <a:br>
              <a:rPr lang="de-DE" sz="5400" dirty="0" smtClean="0">
                <a:solidFill>
                  <a:srgbClr val="008993"/>
                </a:solidFill>
              </a:rPr>
            </a:br>
            <a:endParaRPr lang="de-DE" sz="5400" dirty="0">
              <a:solidFill>
                <a:srgbClr val="008993"/>
              </a:solidFill>
            </a:endParaRPr>
          </a:p>
        </p:txBody>
      </p:sp>
    </p:spTree>
    <p:extLst>
      <p:ext uri="{BB962C8B-B14F-4D97-AF65-F5344CB8AC3E}">
        <p14:creationId xmlns:p14="http://schemas.microsoft.com/office/powerpoint/2010/main" val="1241063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Wertereflexion</a:t>
            </a:r>
            <a:endParaRPr lang="de-DE" dirty="0"/>
          </a:p>
        </p:txBody>
      </p:sp>
      <p:sp>
        <p:nvSpPr>
          <p:cNvPr id="3" name="Textplatzhalter 2"/>
          <p:cNvSpPr>
            <a:spLocks noGrp="1"/>
          </p:cNvSpPr>
          <p:nvPr>
            <p:ph type="body" idx="1"/>
          </p:nvPr>
        </p:nvSpPr>
        <p:spPr/>
        <p:txBody>
          <a:bodyPr/>
          <a:lstStyle/>
          <a:p>
            <a:r>
              <a:rPr lang="de-DE" dirty="0" smtClean="0"/>
              <a:t>Umgang mit eigenen und fremden Wertvorstellungen</a:t>
            </a:r>
            <a:endParaRPr lang="de-DE" dirty="0"/>
          </a:p>
        </p:txBody>
      </p:sp>
    </p:spTree>
    <p:extLst>
      <p:ext uri="{BB962C8B-B14F-4D97-AF65-F5344CB8AC3E}">
        <p14:creationId xmlns:p14="http://schemas.microsoft.com/office/powerpoint/2010/main" val="1226064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4106" y="309282"/>
            <a:ext cx="10515600" cy="1325563"/>
          </a:xfrm>
        </p:spPr>
        <p:txBody>
          <a:bodyPr>
            <a:normAutofit/>
          </a:bodyPr>
          <a:lstStyle/>
          <a:p>
            <a:r>
              <a:rPr lang="de-DE" dirty="0" smtClean="0">
                <a:solidFill>
                  <a:srgbClr val="008993"/>
                </a:solidFill>
              </a:rPr>
              <a:t>Welcher </a:t>
            </a:r>
            <a:r>
              <a:rPr lang="de-DE" dirty="0">
                <a:solidFill>
                  <a:srgbClr val="008993"/>
                </a:solidFill>
              </a:rPr>
              <a:t>Wert ist am Wichtigsten für dich? </a:t>
            </a:r>
            <a:br>
              <a:rPr lang="de-DE" dirty="0">
                <a:solidFill>
                  <a:srgbClr val="008993"/>
                </a:solidFill>
              </a:rPr>
            </a:br>
            <a:endParaRPr lang="de-DE" dirty="0">
              <a:solidFill>
                <a:srgbClr val="008993"/>
              </a:solidFill>
            </a:endParaRPr>
          </a:p>
        </p:txBody>
      </p:sp>
      <p:sp>
        <p:nvSpPr>
          <p:cNvPr id="3" name="Inhaltsplatzhalter 2"/>
          <p:cNvSpPr>
            <a:spLocks noGrp="1"/>
          </p:cNvSpPr>
          <p:nvPr>
            <p:ph idx="1"/>
          </p:nvPr>
        </p:nvSpPr>
        <p:spPr>
          <a:xfrm>
            <a:off x="354106" y="1473481"/>
            <a:ext cx="10780058" cy="4938246"/>
          </a:xfrm>
        </p:spPr>
        <p:txBody>
          <a:bodyPr>
            <a:noAutofit/>
          </a:bodyPr>
          <a:lstStyle/>
          <a:p>
            <a:pPr marL="0" indent="0">
              <a:buNone/>
            </a:pPr>
            <a:r>
              <a:rPr lang="de-DE" sz="2400" b="1" dirty="0" smtClean="0"/>
              <a:t>Aufgabe</a:t>
            </a:r>
            <a:r>
              <a:rPr lang="de-DE" sz="2400" dirty="0" smtClean="0"/>
              <a:t>: </a:t>
            </a:r>
            <a:r>
              <a:rPr lang="de-DE" sz="2200" dirty="0"/>
              <a:t>Wähle aus der Werte-Liste die 10 Werte aus, die für dich am Wichtigsten sind. Dies können z.B. Leitbilder für dein Verhalten oder ein für dich erstrebenswerter </a:t>
            </a:r>
            <a:r>
              <a:rPr lang="de-DE" sz="2200" dirty="0" smtClean="0"/>
              <a:t>Lebensstil.</a:t>
            </a:r>
          </a:p>
          <a:p>
            <a:pPr marL="0" indent="0">
              <a:buNone/>
            </a:pPr>
            <a:r>
              <a:rPr lang="de-DE" sz="2000" i="1" dirty="0" smtClean="0">
                <a:solidFill>
                  <a:schemeClr val="bg1">
                    <a:lumMod val="50000"/>
                  </a:schemeClr>
                </a:solidFill>
              </a:rPr>
              <a:t>Hinweis</a:t>
            </a:r>
            <a:r>
              <a:rPr lang="de-DE" sz="2000" i="1" dirty="0">
                <a:solidFill>
                  <a:schemeClr val="bg1">
                    <a:lumMod val="50000"/>
                  </a:schemeClr>
                </a:solidFill>
              </a:rPr>
              <a:t>: Du kannst der Liste auch neue Werte </a:t>
            </a:r>
            <a:r>
              <a:rPr lang="de-DE" sz="2000" i="1" dirty="0" smtClean="0">
                <a:solidFill>
                  <a:schemeClr val="bg1">
                    <a:lumMod val="50000"/>
                  </a:schemeClr>
                </a:solidFill>
              </a:rPr>
              <a:t>hinzufügen, wenn ein für dich zentraler Wert fehlt!</a:t>
            </a:r>
            <a:endParaRPr lang="de-DE" sz="2200" i="1" dirty="0" smtClean="0">
              <a:solidFill>
                <a:schemeClr val="bg1">
                  <a:lumMod val="50000"/>
                </a:schemeClr>
              </a:solidFill>
            </a:endParaRPr>
          </a:p>
          <a:p>
            <a:pPr marL="0" indent="0">
              <a:buNone/>
            </a:pPr>
            <a:r>
              <a:rPr lang="de-DE" sz="2200" dirty="0" smtClean="0"/>
              <a:t>Reduktion: </a:t>
            </a:r>
            <a:endParaRPr lang="de-DE" sz="2200" dirty="0"/>
          </a:p>
          <a:p>
            <a:r>
              <a:rPr lang="de-DE" sz="2000" dirty="0" smtClean="0"/>
              <a:t>Wähle nun aus </a:t>
            </a:r>
            <a:r>
              <a:rPr lang="de-DE" sz="2000" dirty="0"/>
              <a:t>den 10 </a:t>
            </a:r>
            <a:r>
              <a:rPr lang="de-DE" sz="2000" dirty="0" smtClean="0"/>
              <a:t>Werten die für dich 5 Wichtigsten aus.</a:t>
            </a:r>
          </a:p>
          <a:p>
            <a:r>
              <a:rPr lang="de-DE" sz="2000" dirty="0" smtClean="0"/>
              <a:t>Wähle dann aus </a:t>
            </a:r>
            <a:r>
              <a:rPr lang="de-DE" sz="2000" dirty="0"/>
              <a:t>den </a:t>
            </a:r>
            <a:r>
              <a:rPr lang="de-DE" sz="2000" dirty="0" smtClean="0"/>
              <a:t>übrig gebliebene 5 Werten, wiederum drei aus, die für dich aus dieser Auswahl am Wichtigsten sind.</a:t>
            </a:r>
          </a:p>
          <a:p>
            <a:r>
              <a:rPr lang="de-DE" sz="2000" dirty="0" smtClean="0"/>
              <a:t>Streiche nun einen weiteren Wert, so dass nur noch die zwei für dich wichtigsten Werte übrig bleiben.</a:t>
            </a:r>
          </a:p>
          <a:p>
            <a:r>
              <a:rPr lang="de-DE" sz="2000" dirty="0" smtClean="0"/>
              <a:t>Von den zwei letzten Werten: Welcher hat für dich oberste Priorität?</a:t>
            </a:r>
          </a:p>
          <a:p>
            <a:pPr marL="0" indent="0">
              <a:buNone/>
            </a:pPr>
            <a:endParaRPr lang="de-DE" sz="2400" dirty="0" smtClean="0">
              <a:solidFill>
                <a:srgbClr val="7B9A0A"/>
              </a:solidFill>
            </a:endParaRPr>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2809" y="4543810"/>
            <a:ext cx="2802970" cy="1867917"/>
          </a:xfrm>
          <a:prstGeom prst="rect">
            <a:avLst/>
          </a:prstGeom>
        </p:spPr>
      </p:pic>
      <p:sp>
        <p:nvSpPr>
          <p:cNvPr id="5" name="Textfeld 4"/>
          <p:cNvSpPr txBox="1"/>
          <p:nvPr/>
        </p:nvSpPr>
        <p:spPr>
          <a:xfrm rot="16200000">
            <a:off x="11329748" y="5468880"/>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sp>
        <p:nvSpPr>
          <p:cNvPr id="6" name="Textfeld 5"/>
          <p:cNvSpPr txBox="1"/>
          <p:nvPr/>
        </p:nvSpPr>
        <p:spPr>
          <a:xfrm>
            <a:off x="1573306" y="4262718"/>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106705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08993"/>
                </a:solidFill>
              </a:rPr>
              <a:t>Wertereflexion</a:t>
            </a:r>
            <a:endParaRPr lang="de-DE" dirty="0"/>
          </a:p>
        </p:txBody>
      </p:sp>
      <p:sp>
        <p:nvSpPr>
          <p:cNvPr id="3" name="Inhaltsplatzhalter 2"/>
          <p:cNvSpPr>
            <a:spLocks noGrp="1"/>
          </p:cNvSpPr>
          <p:nvPr>
            <p:ph idx="1"/>
          </p:nvPr>
        </p:nvSpPr>
        <p:spPr>
          <a:xfrm>
            <a:off x="838200" y="1825625"/>
            <a:ext cx="6961094" cy="4351338"/>
          </a:xfrm>
        </p:spPr>
        <p:txBody>
          <a:bodyPr/>
          <a:lstStyle/>
          <a:p>
            <a:r>
              <a:rPr lang="de-DE" dirty="0" smtClean="0"/>
              <a:t>Wie </a:t>
            </a:r>
            <a:r>
              <a:rPr lang="de-DE" dirty="0"/>
              <a:t>wäre dein Leben anders, wenn du deine drei wichtigsten Werte in </a:t>
            </a:r>
            <a:r>
              <a:rPr lang="de-DE" dirty="0" smtClean="0"/>
              <a:t>der </a:t>
            </a:r>
            <a:r>
              <a:rPr lang="de-DE" dirty="0"/>
              <a:t>Praxis umsetzen </a:t>
            </a:r>
            <a:r>
              <a:rPr lang="de-DE" dirty="0" smtClean="0"/>
              <a:t>würdest?</a:t>
            </a:r>
          </a:p>
          <a:p>
            <a:r>
              <a:rPr lang="de-DE" dirty="0" smtClean="0"/>
              <a:t>Wie </a:t>
            </a:r>
            <a:r>
              <a:rPr lang="de-DE" dirty="0"/>
              <a:t>würde sich dein </a:t>
            </a:r>
            <a:r>
              <a:rPr lang="de-DE" dirty="0" smtClean="0"/>
              <a:t>Umfeld verändern</a:t>
            </a:r>
            <a:r>
              <a:rPr lang="de-DE" dirty="0"/>
              <a:t>, wenn diese drei Werte von allen gelebt würden</a:t>
            </a:r>
            <a:r>
              <a:rPr lang="de-DE" dirty="0" smtClean="0"/>
              <a:t>?</a:t>
            </a:r>
          </a:p>
          <a:p>
            <a:endParaRPr lang="de-DE" dirty="0"/>
          </a:p>
          <a:p>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4109" y="1417871"/>
            <a:ext cx="3518171" cy="4410635"/>
          </a:xfrm>
          <a:prstGeom prst="rect">
            <a:avLst/>
          </a:prstGeom>
        </p:spPr>
      </p:pic>
      <p:sp>
        <p:nvSpPr>
          <p:cNvPr id="6" name="Rechteck 5"/>
          <p:cNvSpPr/>
          <p:nvPr/>
        </p:nvSpPr>
        <p:spPr>
          <a:xfrm rot="16200000">
            <a:off x="11107849" y="2915925"/>
            <a:ext cx="1475084" cy="246221"/>
          </a:xfrm>
          <a:prstGeom prst="rect">
            <a:avLst/>
          </a:prstGeom>
        </p:spPr>
        <p:txBody>
          <a:bodyPr wrap="none">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spTree>
    <p:extLst>
      <p:ext uri="{BB962C8B-B14F-4D97-AF65-F5344CB8AC3E}">
        <p14:creationId xmlns:p14="http://schemas.microsoft.com/office/powerpoint/2010/main" val="12298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Wertvorstellungen bei BNE</a:t>
            </a:r>
            <a:endParaRPr lang="de-DE" dirty="0"/>
          </a:p>
        </p:txBody>
      </p:sp>
      <p:sp>
        <p:nvSpPr>
          <p:cNvPr id="3" name="Textplatzhalter 2"/>
          <p:cNvSpPr>
            <a:spLocks noGrp="1"/>
          </p:cNvSpPr>
          <p:nvPr>
            <p:ph type="body" idx="1"/>
          </p:nvPr>
        </p:nvSpPr>
        <p:spPr/>
        <p:txBody>
          <a:bodyPr/>
          <a:lstStyle/>
          <a:p>
            <a:r>
              <a:rPr lang="de-DE" dirty="0" smtClean="0"/>
              <a:t>Werte &amp; Normen bei Nachhaltigkeitsfragen</a:t>
            </a:r>
            <a:endParaRPr lang="de-DE" dirty="0"/>
          </a:p>
        </p:txBody>
      </p:sp>
    </p:spTree>
    <p:extLst>
      <p:ext uri="{BB962C8B-B14F-4D97-AF65-F5344CB8AC3E}">
        <p14:creationId xmlns:p14="http://schemas.microsoft.com/office/powerpoint/2010/main" val="22594413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pc="-1" dirty="0" smtClean="0">
                <a:solidFill>
                  <a:srgbClr val="008993"/>
                </a:solidFill>
                <a:uFill>
                  <a:solidFill>
                    <a:srgbClr val="FFFFFF"/>
                  </a:solidFill>
                </a:uFill>
                <a:ea typeface="DejaVu Sans"/>
              </a:rPr>
              <a:t>Die drei </a:t>
            </a:r>
            <a:r>
              <a:rPr lang="de-DE" dirty="0" smtClean="0">
                <a:solidFill>
                  <a:srgbClr val="008993"/>
                </a:solidFill>
              </a:rPr>
              <a:t>normativen </a:t>
            </a:r>
            <a:r>
              <a:rPr lang="de-DE" dirty="0">
                <a:solidFill>
                  <a:srgbClr val="008993"/>
                </a:solidFill>
              </a:rPr>
              <a:t>Prinzipien </a:t>
            </a:r>
            <a:r>
              <a:rPr lang="de-DE" dirty="0" smtClean="0">
                <a:solidFill>
                  <a:srgbClr val="008993"/>
                </a:solidFill>
              </a:rPr>
              <a:t>von BNE</a:t>
            </a:r>
            <a:endParaRPr lang="de-DE" dirty="0">
              <a:solidFill>
                <a:srgbClr val="008993"/>
              </a:solidFill>
            </a:endParaRPr>
          </a:p>
        </p:txBody>
      </p:sp>
      <p:sp>
        <p:nvSpPr>
          <p:cNvPr id="3" name="Inhaltsplatzhalter 2"/>
          <p:cNvSpPr>
            <a:spLocks noGrp="1"/>
          </p:cNvSpPr>
          <p:nvPr>
            <p:ph idx="1"/>
          </p:nvPr>
        </p:nvSpPr>
        <p:spPr>
          <a:xfrm>
            <a:off x="838200" y="1825625"/>
            <a:ext cx="10515600" cy="4478565"/>
          </a:xfrm>
        </p:spPr>
        <p:txBody>
          <a:bodyPr>
            <a:noAutofit/>
          </a:bodyPr>
          <a:lstStyle/>
          <a:p>
            <a:pPr marL="342900" lvl="1" indent="-342900"/>
            <a:r>
              <a:rPr lang="de-DE" sz="2800" dirty="0" smtClean="0"/>
              <a:t>Menschenrechte </a:t>
            </a:r>
            <a:r>
              <a:rPr lang="de-DE" sz="2800" dirty="0"/>
              <a:t>&amp; </a:t>
            </a:r>
            <a:r>
              <a:rPr lang="de-DE" sz="2800" dirty="0" smtClean="0"/>
              <a:t>Menschenwürde</a:t>
            </a:r>
          </a:p>
          <a:p>
            <a:pPr marL="342900" lvl="1" indent="-342900"/>
            <a:endParaRPr lang="de-DE" sz="2800" dirty="0"/>
          </a:p>
          <a:p>
            <a:pPr marL="342900" lvl="1" indent="-342900"/>
            <a:endParaRPr lang="de-DE" sz="2800" dirty="0"/>
          </a:p>
          <a:p>
            <a:pPr marL="342900" lvl="1" indent="-342900"/>
            <a:r>
              <a:rPr lang="de-DE" sz="2800" dirty="0"/>
              <a:t>Erhalt der natürlichen </a:t>
            </a:r>
            <a:r>
              <a:rPr lang="de-DE" sz="2800" dirty="0" smtClean="0"/>
              <a:t>Lebensgrundlagen</a:t>
            </a:r>
          </a:p>
          <a:p>
            <a:pPr marL="342900" lvl="1" indent="-342900"/>
            <a:endParaRPr lang="de-DE" sz="2800" dirty="0"/>
          </a:p>
          <a:p>
            <a:pPr marL="342900" lvl="1" indent="-342900"/>
            <a:endParaRPr lang="de-DE" sz="2800" dirty="0"/>
          </a:p>
          <a:p>
            <a:pPr marL="342900" lvl="1" indent="-342900"/>
            <a:r>
              <a:rPr lang="de-DE" sz="2800" dirty="0"/>
              <a:t>(Verteilungs-) Gerechtigkeit im Zugang zu Lebensgrundlagen</a:t>
            </a:r>
          </a:p>
          <a:p>
            <a:endParaRPr lang="de-DE" dirty="0"/>
          </a:p>
        </p:txBody>
      </p:sp>
      <p:pic>
        <p:nvPicPr>
          <p:cNvPr id="4" name="Grafik 3"/>
          <p:cNvPicPr>
            <a:picLocks noChangeAspect="1"/>
          </p:cNvPicPr>
          <p:nvPr/>
        </p:nvPicPr>
        <p:blipFill>
          <a:blip r:embed="rId3"/>
          <a:stretch>
            <a:fillRect/>
          </a:stretch>
        </p:blipFill>
        <p:spPr>
          <a:xfrm>
            <a:off x="6916510" y="1578201"/>
            <a:ext cx="1741715" cy="1230086"/>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25021" y="2437039"/>
            <a:ext cx="1525191" cy="2000251"/>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80607" y="4628470"/>
            <a:ext cx="1717530" cy="1484540"/>
          </a:xfrm>
          <a:prstGeom prst="rect">
            <a:avLst/>
          </a:prstGeom>
        </p:spPr>
      </p:pic>
    </p:spTree>
    <p:extLst>
      <p:ext uri="{BB962C8B-B14F-4D97-AF65-F5344CB8AC3E}">
        <p14:creationId xmlns:p14="http://schemas.microsoft.com/office/powerpoint/2010/main" val="3569606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dirty="0">
                <a:solidFill>
                  <a:srgbClr val="008993"/>
                </a:solidFill>
              </a:rPr>
              <a:t>Bewertungen </a:t>
            </a:r>
            <a:r>
              <a:rPr lang="de-DE" sz="3200" dirty="0" smtClean="0">
                <a:solidFill>
                  <a:srgbClr val="008993"/>
                </a:solidFill>
              </a:rPr>
              <a:t>&amp; </a:t>
            </a:r>
            <a:r>
              <a:rPr lang="de-DE" sz="3200" dirty="0">
                <a:solidFill>
                  <a:srgbClr val="008993"/>
                </a:solidFill>
              </a:rPr>
              <a:t>Entscheidungen im Kontext nachhaltiger </a:t>
            </a:r>
            <a:r>
              <a:rPr lang="de-DE" sz="3200" dirty="0" smtClean="0">
                <a:solidFill>
                  <a:srgbClr val="008993"/>
                </a:solidFill>
              </a:rPr>
              <a:t>Entwicklung</a:t>
            </a:r>
            <a:endParaRPr lang="de-DE" sz="3200" dirty="0">
              <a:solidFill>
                <a:srgbClr val="008993"/>
              </a:solidFill>
            </a:endParaRPr>
          </a:p>
        </p:txBody>
      </p:sp>
      <p:sp>
        <p:nvSpPr>
          <p:cNvPr id="3" name="Inhaltsplatzhalter 2"/>
          <p:cNvSpPr>
            <a:spLocks noGrp="1"/>
          </p:cNvSpPr>
          <p:nvPr>
            <p:ph idx="1"/>
          </p:nvPr>
        </p:nvSpPr>
        <p:spPr>
          <a:xfrm>
            <a:off x="838200" y="1825625"/>
            <a:ext cx="10739718" cy="3432175"/>
          </a:xfrm>
        </p:spPr>
        <p:txBody>
          <a:bodyPr>
            <a:normAutofit/>
          </a:bodyPr>
          <a:lstStyle/>
          <a:p>
            <a:r>
              <a:rPr lang="de-DE" sz="2400" dirty="0"/>
              <a:t>Viele Perspektiven, Interessen, </a:t>
            </a:r>
            <a:r>
              <a:rPr lang="de-DE" sz="2400" dirty="0" smtClean="0"/>
              <a:t>Sachwissen, Normen &amp; </a:t>
            </a:r>
            <a:r>
              <a:rPr lang="de-DE" sz="2400" dirty="0"/>
              <a:t>Werte </a:t>
            </a:r>
            <a:r>
              <a:rPr lang="de-DE" sz="2400" dirty="0" smtClean="0"/>
              <a:t>sind beteiligt </a:t>
            </a:r>
          </a:p>
          <a:p>
            <a:pPr marL="0" indent="0">
              <a:buNone/>
            </a:pPr>
            <a:r>
              <a:rPr lang="de-DE" sz="2400" dirty="0" smtClean="0">
                <a:sym typeface="Wingdings" panose="05000000000000000000" pitchFamily="2" charset="2"/>
              </a:rPr>
              <a:t></a:t>
            </a:r>
            <a:r>
              <a:rPr lang="de-DE" sz="2400" dirty="0" smtClean="0"/>
              <a:t> </a:t>
            </a:r>
            <a:r>
              <a:rPr lang="de-DE" sz="2400" b="1" dirty="0" smtClean="0"/>
              <a:t>Komplexität von Nachhaltigkeitsthemen </a:t>
            </a:r>
            <a:r>
              <a:rPr lang="de-DE" sz="2400" dirty="0" smtClean="0"/>
              <a:t>steigt</a:t>
            </a:r>
          </a:p>
          <a:p>
            <a:endParaRPr lang="de-DE" sz="2400" dirty="0" smtClean="0"/>
          </a:p>
          <a:p>
            <a:r>
              <a:rPr lang="de-DE" sz="2400" b="1" dirty="0" smtClean="0"/>
              <a:t>Menschen</a:t>
            </a:r>
            <a:r>
              <a:rPr lang="de-DE" sz="2400" dirty="0" smtClean="0"/>
              <a:t> </a:t>
            </a:r>
            <a:r>
              <a:rPr lang="de-DE" sz="2400" b="1" dirty="0"/>
              <a:t>entscheiden oft intuitiv</a:t>
            </a:r>
            <a:r>
              <a:rPr lang="de-DE" sz="2400" dirty="0"/>
              <a:t>, was aus ihrer Sicht das "Richtige" </a:t>
            </a:r>
            <a:r>
              <a:rPr lang="de-DE" sz="2400" dirty="0" smtClean="0"/>
              <a:t>ist</a:t>
            </a:r>
          </a:p>
          <a:p>
            <a:pPr marL="0" indent="0">
              <a:buNone/>
            </a:pPr>
            <a:r>
              <a:rPr lang="de-DE" sz="2400" dirty="0" smtClean="0">
                <a:sym typeface="Wingdings" panose="05000000000000000000" pitchFamily="2" charset="2"/>
              </a:rPr>
              <a:t> </a:t>
            </a:r>
            <a:r>
              <a:rPr lang="de-DE" sz="2400" dirty="0"/>
              <a:t>Einfluss von </a:t>
            </a:r>
            <a:r>
              <a:rPr lang="de-DE" sz="2400" dirty="0" smtClean="0"/>
              <a:t>Erfahrungen &amp; Einstellungen, </a:t>
            </a:r>
            <a:r>
              <a:rPr lang="de-DE" sz="2400" dirty="0"/>
              <a:t>die </a:t>
            </a:r>
            <a:r>
              <a:rPr lang="de-DE" sz="2400" dirty="0" smtClean="0"/>
              <a:t>erworben </a:t>
            </a:r>
            <a:r>
              <a:rPr lang="de-DE" sz="2400" dirty="0"/>
              <a:t>&amp; kulturell überliefert worden sind </a:t>
            </a:r>
          </a:p>
          <a:p>
            <a:endParaRPr lang="de-DE" sz="2400" dirty="0"/>
          </a:p>
        </p:txBody>
      </p:sp>
      <p:sp>
        <p:nvSpPr>
          <p:cNvPr id="4" name="Textfeld 3"/>
          <p:cNvSpPr txBox="1"/>
          <p:nvPr/>
        </p:nvSpPr>
        <p:spPr>
          <a:xfrm>
            <a:off x="8700247" y="5916706"/>
            <a:ext cx="3227295" cy="338554"/>
          </a:xfrm>
          <a:prstGeom prst="rect">
            <a:avLst/>
          </a:prstGeom>
          <a:noFill/>
        </p:spPr>
        <p:txBody>
          <a:bodyPr wrap="square" rtlCol="0">
            <a:spAutoFit/>
          </a:bodyPr>
          <a:lstStyle/>
          <a:p>
            <a:r>
              <a:rPr lang="de-DE" sz="1600" dirty="0" smtClean="0">
                <a:solidFill>
                  <a:schemeClr val="bg1">
                    <a:lumMod val="50000"/>
                  </a:schemeClr>
                </a:solidFill>
                <a:latin typeface="Frutiger Next LT W1G" panose="020B0503040204020203" pitchFamily="34" charset="0"/>
              </a:rPr>
              <a:t>Quelle: </a:t>
            </a:r>
            <a:r>
              <a:rPr lang="de-DE" sz="1600" dirty="0" err="1">
                <a:solidFill>
                  <a:schemeClr val="bg1">
                    <a:lumMod val="50000"/>
                  </a:schemeClr>
                </a:solidFill>
                <a:latin typeface="Frutiger Next LT W1G" panose="020B0503040204020203" pitchFamily="34" charset="0"/>
              </a:rPr>
              <a:t>E</a:t>
            </a:r>
            <a:r>
              <a:rPr lang="de-DE" sz="1600" dirty="0" err="1" smtClean="0">
                <a:solidFill>
                  <a:schemeClr val="bg1">
                    <a:lumMod val="50000"/>
                  </a:schemeClr>
                </a:solidFill>
                <a:latin typeface="Frutiger Next LT W1G" panose="020B0503040204020203" pitchFamily="34" charset="0"/>
              </a:rPr>
              <a:t>ilks</a:t>
            </a:r>
            <a:r>
              <a:rPr lang="de-DE" sz="1600" dirty="0" smtClean="0">
                <a:solidFill>
                  <a:schemeClr val="bg1">
                    <a:lumMod val="50000"/>
                  </a:schemeClr>
                </a:solidFill>
                <a:latin typeface="Frutiger Next LT W1G" panose="020B0503040204020203" pitchFamily="34" charset="0"/>
              </a:rPr>
              <a:t> et al. (2011), S. 17)</a:t>
            </a:r>
            <a:endParaRPr lang="de-DE" sz="1600" dirty="0">
              <a:solidFill>
                <a:schemeClr val="bg1">
                  <a:lumMod val="50000"/>
                </a:schemeClr>
              </a:solidFill>
              <a:latin typeface="Frutiger Next LT W1G" panose="020B0503040204020203" pitchFamily="34" charset="0"/>
            </a:endParaRPr>
          </a:p>
        </p:txBody>
      </p:sp>
    </p:spTree>
    <p:extLst>
      <p:ext uri="{BB962C8B-B14F-4D97-AF65-F5344CB8AC3E}">
        <p14:creationId xmlns:p14="http://schemas.microsoft.com/office/powerpoint/2010/main" val="33783744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Wertvorstellungen bei BNE</a:t>
            </a:r>
            <a:endParaRPr lang="de-DE" dirty="0">
              <a:solidFill>
                <a:srgbClr val="008993"/>
              </a:solidFill>
            </a:endParaRPr>
          </a:p>
        </p:txBody>
      </p:sp>
      <p:sp>
        <p:nvSpPr>
          <p:cNvPr id="3" name="Inhaltsplatzhalter 2"/>
          <p:cNvSpPr>
            <a:spLocks noGrp="1"/>
          </p:cNvSpPr>
          <p:nvPr>
            <p:ph idx="1"/>
          </p:nvPr>
        </p:nvSpPr>
        <p:spPr/>
        <p:txBody>
          <a:bodyPr/>
          <a:lstStyle/>
          <a:p>
            <a:pPr marL="0" indent="0">
              <a:buNone/>
            </a:pPr>
            <a:r>
              <a:rPr lang="de-DE" dirty="0" smtClean="0"/>
              <a:t>Benötigte Fähigkeiten und Einstellungen zum Umgang mit eigenen und fremden Wertvorstellungen:</a:t>
            </a:r>
          </a:p>
          <a:p>
            <a:r>
              <a:rPr lang="de-DE" dirty="0" smtClean="0"/>
              <a:t>Perspektivenwechsel</a:t>
            </a:r>
          </a:p>
          <a:p>
            <a:r>
              <a:rPr lang="de-DE" dirty="0" smtClean="0"/>
              <a:t>Empathie</a:t>
            </a:r>
          </a:p>
          <a:p>
            <a:r>
              <a:rPr lang="de-DE" dirty="0" smtClean="0"/>
              <a:t>Toleranz</a:t>
            </a:r>
          </a:p>
          <a:p>
            <a:r>
              <a:rPr lang="de-DE" dirty="0" smtClean="0"/>
              <a:t>Offenheit</a:t>
            </a:r>
          </a:p>
          <a:p>
            <a:r>
              <a:rPr lang="de-DE" b="1" dirty="0" smtClean="0"/>
              <a:t>Bewertungskompetenz</a:t>
            </a:r>
          </a:p>
          <a:p>
            <a:endParaRPr lang="de-DE" dirty="0"/>
          </a:p>
        </p:txBody>
      </p:sp>
    </p:spTree>
    <p:extLst>
      <p:ext uri="{BB962C8B-B14F-4D97-AF65-F5344CB8AC3E}">
        <p14:creationId xmlns:p14="http://schemas.microsoft.com/office/powerpoint/2010/main" val="2040144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enutzerdefiniert 2">
      <a:majorFont>
        <a:latin typeface="Frutiger Next LT W1G"/>
        <a:ea typeface=""/>
        <a:cs typeface=""/>
      </a:majorFont>
      <a:minorFont>
        <a:latin typeface="Frutiger Next LT W1G"/>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2070</Words>
  <Application>Microsoft Office PowerPoint</Application>
  <PresentationFormat>Breitbild</PresentationFormat>
  <Paragraphs>115</Paragraphs>
  <Slides>14</Slides>
  <Notes>13</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14</vt:i4>
      </vt:variant>
    </vt:vector>
  </HeadingPairs>
  <TitlesOfParts>
    <vt:vector size="21" baseType="lpstr">
      <vt:lpstr>Arial</vt:lpstr>
      <vt:lpstr>Calibri</vt:lpstr>
      <vt:lpstr>DejaVu Sans</vt:lpstr>
      <vt:lpstr>Frutiger Next LT W1G</vt:lpstr>
      <vt:lpstr>Wingdings</vt:lpstr>
      <vt:lpstr>1_Office</vt:lpstr>
      <vt:lpstr>Benutzerdefiniertes Design</vt:lpstr>
      <vt:lpstr>Bildung für nachhaltige Entwicklung kooperativ gestalten</vt:lpstr>
      <vt:lpstr> Kurssitzung  BNE als normatives Konzept:  Wertereflexion &amp; Bewertungskompetenz </vt:lpstr>
      <vt:lpstr>Wertereflexion</vt:lpstr>
      <vt:lpstr>Welcher Wert ist am Wichtigsten für dich?  </vt:lpstr>
      <vt:lpstr>Wertereflexion</vt:lpstr>
      <vt:lpstr>Wertvorstellungen bei BNE</vt:lpstr>
      <vt:lpstr>Die drei normativen Prinzipien von BNE</vt:lpstr>
      <vt:lpstr>Bewertungen &amp; Entscheidungen im Kontext nachhaltiger Entwicklung</vt:lpstr>
      <vt:lpstr>Wertvorstellungen bei BNE</vt:lpstr>
      <vt:lpstr>Bewertungskompetenz bei BNE</vt:lpstr>
      <vt:lpstr>Perspektiven der Bewertungskompetenz</vt:lpstr>
      <vt:lpstr>Darstellung des Kompetenzbereichs „Bewerten“ in den Bildungsstandards der Fächer</vt:lpstr>
      <vt:lpstr>Literatur</vt:lpstr>
      <vt:lpstr>Bildquellen</vt:lpstr>
    </vt:vector>
  </TitlesOfParts>
  <Company>Universität Regensburg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Rechenzentrum</dc:creator>
  <cp:lastModifiedBy>Rechenzentrum</cp:lastModifiedBy>
  <cp:revision>24</cp:revision>
  <dcterms:created xsi:type="dcterms:W3CDTF">2020-11-21T13:06:32Z</dcterms:created>
  <dcterms:modified xsi:type="dcterms:W3CDTF">2022-05-20T06:31:39Z</dcterms:modified>
</cp:coreProperties>
</file>